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charts/chartEx1.xml" ContentType="application/vnd.ms-office.chartex+xml"/>
  <Override PartName="/ppt/charts/style1.xml" ContentType="application/vnd.ms-office.chartstyle+xml"/>
  <Override PartName="/ppt/charts/colors1.xml" ContentType="application/vnd.ms-office.chartcolorstyle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charts/chartEx2.xml" ContentType="application/vnd.ms-office.chartex+xml"/>
  <Override PartName="/ppt/charts/style2.xml" ContentType="application/vnd.ms-office.chartstyle+xml"/>
  <Override PartName="/ppt/charts/colors2.xml" ContentType="application/vnd.ms-office.chartcolorstyle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charts/chartEx3.xml" ContentType="application/vnd.ms-office.chartex+xml"/>
  <Override PartName="/ppt/charts/style3.xml" ContentType="application/vnd.ms-office.chartstyle+xml"/>
  <Override PartName="/ppt/charts/colors3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1" r:id="rId2"/>
    <p:sldId id="268" r:id="rId3"/>
    <p:sldId id="270" r:id="rId4"/>
    <p:sldId id="265" r:id="rId5"/>
  </p:sldIdLst>
  <p:sldSz cx="12192000" cy="6858000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8" d="100"/>
          <a:sy n="108" d="100"/>
        </p:scale>
        <p:origin x="678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rts/_rels/chartEx1.xml.rels><?xml version="1.0" encoding="UTF-8" standalone="yes"?>
<Relationships xmlns="http://schemas.openxmlformats.org/package/2006/relationships"><Relationship Id="rId3" Type="http://schemas.microsoft.com/office/2011/relationships/chartColorStyle" Target="colors1.xml"/><Relationship Id="rId2" Type="http://schemas.microsoft.com/office/2011/relationships/chartStyle" Target="style1.xml"/><Relationship Id="rId1" Type="http://schemas.openxmlformats.org/officeDocument/2006/relationships/package" Target="../embeddings/Microsoft_Excel_Worksheet.xlsx"/></Relationships>
</file>

<file path=ppt/charts/_rels/chartEx2.xml.rels><?xml version="1.0" encoding="UTF-8" standalone="yes"?>
<Relationships xmlns="http://schemas.openxmlformats.org/package/2006/relationships"><Relationship Id="rId3" Type="http://schemas.microsoft.com/office/2011/relationships/chartColorStyle" Target="colors2.xml"/><Relationship Id="rId2" Type="http://schemas.microsoft.com/office/2011/relationships/chartStyle" Target="style2.xml"/><Relationship Id="rId1" Type="http://schemas.openxmlformats.org/officeDocument/2006/relationships/package" Target="../embeddings/Microsoft_Excel_Worksheet1.xlsx"/></Relationships>
</file>

<file path=ppt/charts/_rels/chartEx3.xml.rels><?xml version="1.0" encoding="UTF-8" standalone="yes"?>
<Relationships xmlns="http://schemas.openxmlformats.org/package/2006/relationships"><Relationship Id="rId3" Type="http://schemas.microsoft.com/office/2011/relationships/chartColorStyle" Target="colors3.xml"/><Relationship Id="rId2" Type="http://schemas.microsoft.com/office/2011/relationships/chartStyle" Target="style3.xml"/><Relationship Id="rId1" Type="http://schemas.openxmlformats.org/officeDocument/2006/relationships/package" Target="../embeddings/Microsoft_Excel_Worksheet2.xlsx"/></Relationships>
</file>

<file path=ppt/charts/chartEx1.xml><?xml version="1.0" encoding="utf-8"?>
<cx:chartSpace xmlns:a="http://schemas.openxmlformats.org/drawingml/2006/main" xmlns:r="http://schemas.openxmlformats.org/officeDocument/2006/relationships" xmlns:cx="http://schemas.microsoft.com/office/drawing/2014/chartex">
  <cx:chartData>
    <cx:externalData r:id="rId1" cx:autoUpdate="0"/>
    <cx:data id="0">
      <cx:strDim type="cat">
        <cx:f>List1!$A$1:$A$104</cx:f>
        <cx:lvl ptCount="104">
          <cx:pt idx="0">hsTnT baseline</cx:pt>
          <cx:pt idx="1">hsTnT baseline</cx:pt>
          <cx:pt idx="2">hsTnT baseline</cx:pt>
          <cx:pt idx="3">hsTnT baseline</cx:pt>
          <cx:pt idx="4">hsTnT baseline</cx:pt>
          <cx:pt idx="5">hsTnT baseline</cx:pt>
          <cx:pt idx="6">hsTnT baseline</cx:pt>
          <cx:pt idx="7">hsTnT baseline</cx:pt>
          <cx:pt idx="8">hsTnT baseline</cx:pt>
          <cx:pt idx="9">hsTnT baseline</cx:pt>
          <cx:pt idx="10">hsTnT baseline</cx:pt>
          <cx:pt idx="11">hsTnT baseline</cx:pt>
          <cx:pt idx="12">hsTnT baseline</cx:pt>
          <cx:pt idx="13">hsTnT baseline</cx:pt>
          <cx:pt idx="14">hsTnT baseline</cx:pt>
          <cx:pt idx="15">hsTnT baseline</cx:pt>
          <cx:pt idx="16">hsTnT baseline</cx:pt>
          <cx:pt idx="17">hsTnT baseline</cx:pt>
          <cx:pt idx="18">hsTnT baseline</cx:pt>
          <cx:pt idx="19">hsTnT baseline</cx:pt>
          <cx:pt idx="20">hsTnT baseline</cx:pt>
          <cx:pt idx="21">hsTnT baseline</cx:pt>
          <cx:pt idx="22">hsTnT baseline</cx:pt>
          <cx:pt idx="23">hsTnT baseline</cx:pt>
          <cx:pt idx="24">hsTnT baseline</cx:pt>
          <cx:pt idx="25">hsTnT baseline</cx:pt>
          <cx:pt idx="26">hsTnT 60 min.</cx:pt>
          <cx:pt idx="27">hsTnT 60 min.</cx:pt>
          <cx:pt idx="28">hsTnT 60 min.</cx:pt>
          <cx:pt idx="29">hsTnT 60 min.</cx:pt>
          <cx:pt idx="30">hsTnT 60 min.</cx:pt>
          <cx:pt idx="31">hsTnT 60 min.</cx:pt>
          <cx:pt idx="32">hsTnT 60 min.</cx:pt>
          <cx:pt idx="33">hsTnT 60 min.</cx:pt>
          <cx:pt idx="34">hsTnT 60 min.</cx:pt>
          <cx:pt idx="35">hsTnT 60 min.</cx:pt>
          <cx:pt idx="36">hsTnT 60 min.</cx:pt>
          <cx:pt idx="37">hsTnT 60 min.</cx:pt>
          <cx:pt idx="38">hsTnT 60 min.</cx:pt>
          <cx:pt idx="39">hsTnT 60 min.</cx:pt>
          <cx:pt idx="40">hsTnT 60 min.</cx:pt>
          <cx:pt idx="41">hsTnT 60 min.</cx:pt>
          <cx:pt idx="42">hsTnT 60 min.</cx:pt>
          <cx:pt idx="43">hsTnT 60 min.</cx:pt>
          <cx:pt idx="44">hsTnT 60 min.</cx:pt>
          <cx:pt idx="45">hsTnT 60 min.</cx:pt>
          <cx:pt idx="46">hsTnT 60 min.</cx:pt>
          <cx:pt idx="47">hsTnT 60 min.</cx:pt>
          <cx:pt idx="48">hsTnT 60 min.</cx:pt>
          <cx:pt idx="49">hsTnT 60 min.</cx:pt>
          <cx:pt idx="50">hsTnT 60 min.</cx:pt>
          <cx:pt idx="51">hsTnT 60 min.</cx:pt>
          <cx:pt idx="52">hsTnT 120 min.</cx:pt>
          <cx:pt idx="53">hsTnT 120 min.</cx:pt>
          <cx:pt idx="54">hsTnT 120 min.</cx:pt>
          <cx:pt idx="55">hsTnT 120 min.</cx:pt>
          <cx:pt idx="56">hsTnT 120 min.</cx:pt>
          <cx:pt idx="57">hsTnT 120 min.</cx:pt>
          <cx:pt idx="58">hsTnT 120 min.</cx:pt>
          <cx:pt idx="59">hsTnT 120 min.</cx:pt>
          <cx:pt idx="60">hsTnT 120 min.</cx:pt>
          <cx:pt idx="61">hsTnT 120 min.</cx:pt>
          <cx:pt idx="62">hsTnT 120 min.</cx:pt>
          <cx:pt idx="63">hsTnT 120 min.</cx:pt>
          <cx:pt idx="64">hsTnT 120 min.</cx:pt>
          <cx:pt idx="65">hsTnT 120 min.</cx:pt>
          <cx:pt idx="66">hsTnT 120 min.</cx:pt>
          <cx:pt idx="67">hsTnT 120 min.</cx:pt>
          <cx:pt idx="68">hsTnT 120 min.</cx:pt>
          <cx:pt idx="69">hsTnT 120 min.</cx:pt>
          <cx:pt idx="70">hsTnT 120 min.</cx:pt>
          <cx:pt idx="71">hsTnT 120 min.</cx:pt>
          <cx:pt idx="72">hsTnT 120 min.</cx:pt>
          <cx:pt idx="73">hsTnT 120 min.</cx:pt>
          <cx:pt idx="74">hsTnT 120 min.</cx:pt>
          <cx:pt idx="75">hsTnT 120 min.</cx:pt>
          <cx:pt idx="76">hsTnT 120 min.</cx:pt>
          <cx:pt idx="77">hsTnT 120 min.</cx:pt>
          <cx:pt idx="78">hsTnT 180 min.</cx:pt>
          <cx:pt idx="79">hsTnT 180 min.</cx:pt>
          <cx:pt idx="80">hsTnT 180 min.</cx:pt>
          <cx:pt idx="81">hsTnT 180 min.</cx:pt>
          <cx:pt idx="82">hsTnT 180 min.</cx:pt>
          <cx:pt idx="83">hsTnT 180 min.</cx:pt>
          <cx:pt idx="84">hsTnT 180 min.</cx:pt>
          <cx:pt idx="85">hsTnT 180 min.</cx:pt>
          <cx:pt idx="86">hsTnT 180 min.</cx:pt>
          <cx:pt idx="87">hsTnT 180 min.</cx:pt>
          <cx:pt idx="88">hsTnT 180 min.</cx:pt>
          <cx:pt idx="89">hsTnT 180 min.</cx:pt>
          <cx:pt idx="90">hsTnT 180 min.</cx:pt>
          <cx:pt idx="91">hsTnT 180 min.</cx:pt>
          <cx:pt idx="92">hsTnT 180 min.</cx:pt>
          <cx:pt idx="93">hsTnT 180 min.</cx:pt>
          <cx:pt idx="94">hsTnT 180 min.</cx:pt>
          <cx:pt idx="95">hsTnT 180 min.</cx:pt>
          <cx:pt idx="96">hsTnT 180 min.</cx:pt>
          <cx:pt idx="97">hsTnT 180 min.</cx:pt>
          <cx:pt idx="98">hsTnT 180 min.</cx:pt>
          <cx:pt idx="99">hsTnT 180 min.</cx:pt>
          <cx:pt idx="100">hsTnT 180 min.</cx:pt>
          <cx:pt idx="101">hsTnT 180 min.</cx:pt>
          <cx:pt idx="102">hsTnT 180 min.</cx:pt>
          <cx:pt idx="103">hsTnT 180 min.</cx:pt>
        </cx:lvl>
      </cx:strDim>
      <cx:numDim type="val">
        <cx:f>List1!$B$1:$B$104</cx:f>
        <cx:lvl ptCount="104" formatCode="Všeobecný">
          <cx:pt idx="0">3.7799999999999998</cx:pt>
          <cx:pt idx="1">3.7200000000000002</cx:pt>
          <cx:pt idx="2">3</cx:pt>
          <cx:pt idx="3">3</cx:pt>
          <cx:pt idx="4">12.98</cx:pt>
          <cx:pt idx="5">12.41</cx:pt>
          <cx:pt idx="6">6.6399999999999997</cx:pt>
          <cx:pt idx="7">3</cx:pt>
          <cx:pt idx="8">5.6200000000000001</cx:pt>
          <cx:pt idx="9">4.29</cx:pt>
          <cx:pt idx="10">5.0800000000000001</cx:pt>
          <cx:pt idx="11">3</cx:pt>
          <cx:pt idx="12">6.1699999999999999</cx:pt>
          <cx:pt idx="13">6.3600000000000003</cx:pt>
          <cx:pt idx="14">5.5099999999999998</cx:pt>
          <cx:pt idx="15">8.4000000000000004</cx:pt>
          <cx:pt idx="16">10.07</cx:pt>
          <cx:pt idx="17">3</cx:pt>
          <cx:pt idx="18">13.69</cx:pt>
          <cx:pt idx="19">8.6699999999999999</cx:pt>
          <cx:pt idx="20">9.8100000000000005</cx:pt>
          <cx:pt idx="21">5.5999999999999996</cx:pt>
          <cx:pt idx="22">5.0800000000000001</cx:pt>
          <cx:pt idx="23">6.46</cx:pt>
          <cx:pt idx="24">9.5099999999999998</cx:pt>
          <cx:pt idx="25">3.6600000000000001</cx:pt>
          <cx:pt idx="26">3.75</cx:pt>
          <cx:pt idx="27">5.3300000000000001</cx:pt>
          <cx:pt idx="28">3</cx:pt>
          <cx:pt idx="29">3</cx:pt>
          <cx:pt idx="30">13.65</cx:pt>
          <cx:pt idx="31">11.77</cx:pt>
          <cx:pt idx="32">6.8899999999999997</cx:pt>
          <cx:pt idx="33">3.6200000000000001</cx:pt>
          <cx:pt idx="34">6.6399999999999997</cx:pt>
          <cx:pt idx="35">6.3899999999999997</cx:pt>
          <cx:pt idx="36">6.2300000000000004</cx:pt>
          <cx:pt idx="37">3.8900000000000001</cx:pt>
          <cx:pt idx="38">7.6600000000000001</cx:pt>
          <cx:pt idx="39">5.3600000000000003</cx:pt>
          <cx:pt idx="40">7.6699999999999999</cx:pt>
          <cx:pt idx="41">9.9100000000000001</cx:pt>
          <cx:pt idx="42">11.369999999999999</cx:pt>
          <cx:pt idx="43">5.4199999999999999</cx:pt>
          <cx:pt idx="44">14.58</cx:pt>
          <cx:pt idx="45">11.08</cx:pt>
          <cx:pt idx="46">11.550000000000001</cx:pt>
          <cx:pt idx="47">13.050000000000001</cx:pt>
          <cx:pt idx="48">10.48</cx:pt>
          <cx:pt idx="49">10.9</cx:pt>
          <cx:pt idx="50">25.280000000000001</cx:pt>
          <cx:pt idx="51">25.93</cx:pt>
          <cx:pt idx="52">4.1500000000000004</cx:pt>
          <cx:pt idx="53">5.3300000000000001</cx:pt>
          <cx:pt idx="54">3.4900000000000002</cx:pt>
          <cx:pt idx="55">7.4400000000000004</cx:pt>
          <cx:pt idx="56">14.31</cx:pt>
          <cx:pt idx="57">13.720000000000001</cx:pt>
          <cx:pt idx="58">8.1699999999999999</cx:pt>
          <cx:pt idx="59">6.04</cx:pt>
          <cx:pt idx="60">9.0199999999999996</cx:pt>
          <cx:pt idx="61">6.5599999999999996</cx:pt>
          <cx:pt idx="62">9.3399999999999999</cx:pt>
          <cx:pt idx="63">7.5099999999999998</cx:pt>
          <cx:pt idx="64">13.58</cx:pt>
          <cx:pt idx="65">11.109999999999999</cx:pt>
          <cx:pt idx="66">12.74</cx:pt>
          <cx:pt idx="67">19.010000000000002</cx:pt>
          <cx:pt idx="68">14.890000000000001</cx:pt>
          <cx:pt idx="69">15.32</cx:pt>
          <cx:pt idx="70">23.859999999999999</cx:pt>
          <cx:pt idx="71">23.66</cx:pt>
          <cx:pt idx="72">28.690000000000001</cx:pt>
          <cx:pt idx="73">21.09</cx:pt>
          <cx:pt idx="74">28.73</cx:pt>
          <cx:pt idx="75">26.379999999999999</cx:pt>
          <cx:pt idx="76">73.400000000000006</cx:pt>
          <cx:pt idx="77">76.799999999999997</cx:pt>
          <cx:pt idx="78">4.21</cx:pt>
          <cx:pt idx="79">5.5099999999999998</cx:pt>
          <cx:pt idx="80">4.8499999999999996</cx:pt>
          <cx:pt idx="81">4.8700000000000001</cx:pt>
          <cx:pt idx="82">14.94</cx:pt>
          <cx:pt idx="83">16.109999999999999</cx:pt>
          <cx:pt idx="84">10.74</cx:pt>
          <cx:pt idx="85">7.3799999999999999</cx:pt>
          <cx:pt idx="86">10.43</cx:pt>
          <cx:pt idx="87">9.1500000000000004</cx:pt>
          <cx:pt idx="88">12.83</cx:pt>
          <cx:pt idx="89">12.08</cx:pt>
          <cx:pt idx="90">15.880000000000001</cx:pt>
          <cx:pt idx="91">16.670000000000002</cx:pt>
          <cx:pt idx="92">18.399999999999999</cx:pt>
          <cx:pt idx="93">23.870000000000001</cx:pt>
          <cx:pt idx="94">26.210000000000001</cx:pt>
          <cx:pt idx="95">27.379999999999999</cx:pt>
          <cx:pt idx="96">39.850000000000001</cx:pt>
          <cx:pt idx="97">35.700000000000003</cx:pt>
          <cx:pt idx="98">37.780000000000001</cx:pt>
          <cx:pt idx="99">43.07</cx:pt>
          <cx:pt idx="100">43.670000000000002</cx:pt>
          <cx:pt idx="101">51.950000000000003</cx:pt>
          <cx:pt idx="102">95.129999999999995</cx:pt>
          <cx:pt idx="103">123.90000000000001</cx:pt>
        </cx:lvl>
      </cx:numDim>
    </cx:data>
  </cx:chartData>
  <cx:chart>
    <cx:plotArea>
      <cx:plotAreaRegion>
        <cx:series layoutId="boxWhisker" uniqueId="{AF40CA45-9750-4F44-96F3-6FA961C51308}">
          <cx:dataId val="0"/>
          <cx:layoutPr>
            <cx:visibility meanMarker="0" nonoutliers="0" outliers="0"/>
            <cx:statistics quartileMethod="exclusive"/>
          </cx:layoutPr>
        </cx:series>
      </cx:plotAreaRegion>
      <cx:axis id="0">
        <cx:catScaling gapWidth="1"/>
        <cx:majorTickMarks type="out"/>
        <cx:tickLabels/>
        <cx:spPr>
          <a:ln>
            <a:solidFill>
              <a:schemeClr val="tx1"/>
            </a:solidFill>
          </a:ln>
        </cx:spPr>
        <cx:txPr>
          <a:bodyPr spcFirstLastPara="1" vertOverflow="ellipsis" horzOverflow="overflow" wrap="square" lIns="0" tIns="0" rIns="0" bIns="0" anchor="ctr" anchorCtr="1"/>
          <a:lstStyle/>
          <a:p>
            <a:pPr algn="ctr" rtl="0">
              <a:defRPr sz="1200" b="1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pPr>
            <a:endParaRPr lang="cs-CZ" sz="1200" b="1" i="0" u="none" strike="noStrike" baseline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cx:txPr>
      </cx:axis>
      <cx:axis id="1">
        <cx:valScaling/>
        <cx:title>
          <cx:tx>
            <cx:rich>
              <a:bodyPr spcFirstLastPara="1" vertOverflow="ellipsis" horzOverflow="overflow" wrap="square" lIns="0" tIns="0" rIns="0" bIns="0" anchor="ctr" anchorCtr="1"/>
              <a:lstStyle/>
              <a:p>
                <a:pPr algn="ctr" rtl="0">
                  <a:defRPr sz="1200" b="1">
                    <a:solidFill>
                      <a:schemeClr val="tx1"/>
                    </a:solidFill>
                    <a:latin typeface="Arial" panose="020B0604020202020204" pitchFamily="34" charset="0"/>
                    <a:ea typeface="Arial" panose="020B0604020202020204" pitchFamily="34" charset="0"/>
                    <a:cs typeface="Arial" panose="020B0604020202020204" pitchFamily="34" charset="0"/>
                  </a:defRPr>
                </a:pPr>
                <a:r>
                  <a:rPr lang="en-US" sz="1200" b="1" i="0" u="none" strike="noStrike" baseline="0" dirty="0" err="1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hsTnT</a:t>
                </a:r>
                <a:r>
                  <a:rPr lang="en-US" sz="1200" b="1" i="0" u="none" strike="noStrike" baseline="0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cs-CZ" sz="1200" b="1" i="0" u="none" strike="noStrike" baseline="0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level</a:t>
                </a:r>
                <a:r>
                  <a:rPr lang="en-US" sz="1200" b="1" i="0" u="none" strike="noStrike" baseline="0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at time</a:t>
                </a:r>
                <a:endParaRPr lang="cs-CZ" sz="1200" b="1" i="0" u="none" strike="noStrike" baseline="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cx:rich>
          </cx:tx>
        </cx:title>
        <cx:majorTickMarks type="out"/>
        <cx:tickLabels/>
        <cx:spPr>
          <a:ln>
            <a:solidFill>
              <a:schemeClr val="tx1"/>
            </a:solidFill>
          </a:ln>
        </cx:spPr>
        <cx:txPr>
          <a:bodyPr spcFirstLastPara="1" vertOverflow="ellipsis" horzOverflow="overflow" wrap="square" lIns="0" tIns="0" rIns="0" bIns="0" anchor="ctr" anchorCtr="1"/>
          <a:lstStyle/>
          <a:p>
            <a:pPr algn="ctr" rtl="0">
              <a:defRPr sz="11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pPr>
            <a:endParaRPr lang="cs-CZ" sz="1100" b="0" i="0" u="none" strike="noStrike" baseline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cx:txPr>
      </cx:axis>
    </cx:plotArea>
  </cx:chart>
</cx:chartSpace>
</file>

<file path=ppt/charts/chartEx2.xml><?xml version="1.0" encoding="utf-8"?>
<cx:chartSpace xmlns:a="http://schemas.openxmlformats.org/drawingml/2006/main" xmlns:r="http://schemas.openxmlformats.org/officeDocument/2006/relationships" xmlns:cx="http://schemas.microsoft.com/office/drawing/2014/chartex">
  <cx:chartData>
    <cx:externalData r:id="rId1" cx:autoUpdate="0"/>
    <cx:data id="0">
      <cx:numDim type="val">
        <cx:f>List1!$A$2:$A$124</cx:f>
        <cx:lvl ptCount="123" formatCode="0,00">
          <cx:pt idx="0">0.43000000000000016</cx:pt>
          <cx:pt idx="1">3.6999999999999993</cx:pt>
          <cx:pt idx="2">85.61999999999999</cx:pt>
          <cx:pt idx="3">38.590000000000003</cx:pt>
          <cx:pt idx="4">4.8600000000000003</cx:pt>
          <cx:pt idx="5">4.1000000000000005</cx:pt>
          <cx:pt idx="6">9.0800000000000001</cx:pt>
          <cx:pt idx="7">16.140000000000001</cx:pt>
          <cx:pt idx="8">12.889999999999999</cx:pt>
          <cx:pt idx="9">120.24000000000001</cx:pt>
          <cx:pt idx="10">160.31999999999999</cx:pt>
          <cx:pt idx="11">24.379999999999999</cx:pt>
          <cx:pt idx="12">4.3799999999999999</cx:pt>
          <cx:pt idx="13">1.8700000000000001</cx:pt>
          <cx:pt idx="14">35.640000000000001</cx:pt>
          <cx:pt idx="15">26.160000000000004</cx:pt>
          <cx:pt idx="16">27.969999999999999</cx:pt>
          <cx:pt idx="17">3.1900000000000004</cx:pt>
          <cx:pt idx="18">7.75</cx:pt>
          <cx:pt idx="19">27.030000000000001</cx:pt>
          <cx:pt idx="20">37.469999999999999</cx:pt>
          <cx:pt idx="21">15.470000000000001</cx:pt>
          <cx:pt idx="22">45.490000000000002</cx:pt>
          <cx:pt idx="23">1.7899999999999996</cx:pt>
          <cx:pt idx="24">1.8499999999999996</cx:pt>
          <cx:pt idx="25">10.310000000000002</cx:pt>
          <cx:pt idx="26">11.299999999999999</cx:pt>
          <cx:pt idx="27">9.7100000000000009</cx:pt>
          <cx:pt idx="28">1.9599999999999991</cx:pt>
          <cx:pt idx="29">1.5099999999999998</cx:pt>
          <cx:pt idx="30">9.9100000000000001</cx:pt>
          <cx:pt idx="31">4.8099999999999996</cx:pt>
          <cx:pt idx="32">4.5000000000000009</cx:pt>
          <cx:pt idx="33">8.7400000000000002</cx:pt>
          <cx:pt idx="34">4.8900000000000006</cx:pt>
          <cx:pt idx="35">4.71</cx:pt>
          <cx:pt idx="36">29.789999999999999</cx:pt>
          <cx:pt idx="37">5.6900000000000004</cx:pt>
          <cx:pt idx="38">23.489999999999998</cx:pt>
          <cx:pt idx="39">41.579999999999998</cx:pt>
          <cx:pt idx="40">45.290000000000006</cx:pt>
          <cx:pt idx="41">2.8100000000000005</cx:pt>
          <cx:pt idx="42">2.4500000000000002</cx:pt>
          <cx:pt idx="43">54.149999999999999</cx:pt>
          <cx:pt idx="44">4.3300000000000001</cx:pt>
          <cx:pt idx="45">-1.379999999999999</cx:pt>
        </cx:lvl>
      </cx:numDim>
    </cx:data>
    <cx:data id="1">
      <cx:numDim type="val">
        <cx:f>List1!$B$2:$B$124</cx:f>
        <cx:lvl ptCount="123" formatCode="0,00">
          <cx:pt idx="0">-0.9399999999999995</cx:pt>
          <cx:pt idx="1">0.5</cx:pt>
          <cx:pt idx="2">8.2800000000000011</cx:pt>
          <cx:pt idx="3">0.5699999999999994</cx:pt>
          <cx:pt idx="4">0.52000000000000002</cx:pt>
          <cx:pt idx="5">0.75999999999999979</cx:pt>
          <cx:pt idx="6">-1.5999999999999996</cx:pt>
          <cx:pt idx="7">22.73</cx:pt>
          <cx:pt idx="8">9.4800000000000004</cx:pt>
          <cx:pt idx="9">-0.35999999999999988</cx:pt>
          <cx:pt idx="10">0.01999999999999957</cx:pt>
          <cx:pt idx="11">1.54</cx:pt>
          <cx:pt idx="12">2.1800000000000006</cx:pt>
          <cx:pt idx="13">0.66000000000000014</cx:pt>
          <cx:pt idx="14">0.5699999999999994</cx:pt>
          <cx:pt idx="15">15.66</cx:pt>
          <cx:pt idx="16">2.6399999999999997</cx:pt>
          <cx:pt idx="17">-0.6599999999999997</cx:pt>
          <cx:pt idx="18">4.7200000000000006</cx:pt>
          <cx:pt idx="19">9.5700000000000003</cx:pt>
          <cx:pt idx="20">130.63999999999999</cx:pt>
          <cx:pt idx="21">9.7400000000000002</cx:pt>
          <cx:pt idx="22">10.280000000000001</cx:pt>
          <cx:pt idx="23">-0.59999999999999964</cx:pt>
          <cx:pt idx="24">3.6200000000000001</cx:pt>
          <cx:pt idx="25">2.4400000000000004</cx:pt>
          <cx:pt idx="26">2.8899999999999997</cx:pt>
          <cx:pt idx="27">0</cx:pt>
          <cx:pt idx="28">2.1999999999999993</cx:pt>
          <cx:pt idx="29">0</cx:pt>
          <cx:pt idx="30">-0.38000000000000078</cx:pt>
          <cx:pt idx="31">2.0300000000000002</cx:pt>
          <cx:pt idx="32">0.50999999999999979</cx:pt>
          <cx:pt idx="33">2.6299999999999999</cx:pt>
          <cx:pt idx="34">0</cx:pt>
          <cx:pt idx="35">0.25999999999999979</cx:pt>
          <cx:pt idx="36">1.1300000000000008</cx:pt>
          <cx:pt idx="37">-0.21999999999999886</cx:pt>
          <cx:pt idx="38">1</cx:pt>
          <cx:pt idx="39">14.890000000000001</cx:pt>
          <cx:pt idx="40">-1.1100000000000003</cx:pt>
          <cx:pt idx="41">1.7699999999999996</cx:pt>
          <cx:pt idx="42">0.15000000000000036</cx:pt>
          <cx:pt idx="43">0.60999999999999943</cx:pt>
          <cx:pt idx="44">1.6899999999999995</cx:pt>
          <cx:pt idx="45">3.4500000000000002</cx:pt>
        </cx:lvl>
      </cx:numDim>
    </cx:data>
    <cx:data id="2">
      <cx:numDim type="val">
        <cx:f>List1!$C$2:$C$124</cx:f>
        <cx:lvl ptCount="123" formatCode="0,00">
          <cx:pt idx="0">-0.14000000000000012</cx:pt>
          <cx:pt idx="1">-0.12000000000000011</cx:pt>
          <cx:pt idx="2">-0.12000000000000011</cx:pt>
          <cx:pt idx="3">-0.16000000000000014</cx:pt>
          <cx:pt idx="4">0.060000000000000497</cx:pt>
          <cx:pt idx="5">-0.12999999999999989</cx:pt>
          <cx:pt idx="6">-3.0300000000000011</cx:pt>
          <cx:pt idx="7">-0.25</cx:pt>
          <cx:pt idx="8">-0.79000000000000004</cx:pt>
          <cx:pt idx="9">1.6699999999999999</cx:pt>
          <cx:pt idx="10">-0.34999999999999964</cx:pt>
          <cx:pt idx="11">-0.14000000000000057</cx:pt>
          <cx:pt idx="12">-0.56000000000000005</cx:pt>
          <cx:pt idx="13">-0.32000000000000028</cx:pt>
          <cx:pt idx="14">0.87999999999999901</cx:pt>
          <cx:pt idx="15">-0.080000000000000071</cx:pt>
          <cx:pt idx="16">-1.379999999999999</cx:pt>
          <cx:pt idx="17">0.16999999999999993</cx:pt>
          <cx:pt idx="18">1.8000000000000007</cx:pt>
          <cx:pt idx="19">-0.86000000000000032</cx:pt>
          <cx:pt idx="20">0.090000000000000746</cx:pt>
          <cx:pt idx="21">2.1000000000000005</cx:pt>
          <cx:pt idx="22">0.14000000000000057</cx:pt>
          <cx:pt idx="23">-0.55999999999999961</cx:pt>
          <cx:pt idx="24">-0.28000000000000025</cx:pt>
          <cx:pt idx="25">1.79</cx:pt>
          <cx:pt idx="26">0.55000000000000027</cx:pt>
          <cx:pt idx="27">0.5</cx:pt>
          <cx:pt idx="28">-0.78000000000000025</cx:pt>
          <cx:pt idx="29">0.71999999999999975</cx:pt>
          <cx:pt idx="30">-0.61000000000000032</cx:pt>
          <cx:pt idx="31">0.56000000000000005</cx:pt>
          <cx:pt idx="32">1.8999999999999995</cx:pt>
          <cx:pt idx="33">0.70999999999999996</cx:pt>
          <cx:pt idx="34">1.5699999999999985</cx:pt>
          <cx:pt idx="35">12.68</cx:pt>
          <cx:pt idx="36">0.47000000000000064</cx:pt>
          <cx:pt idx="37">-2.8200000000000003</cx:pt>
          <cx:pt idx="38">-0.90000000000000036</cx:pt>
          <cx:pt idx="39">-0.070000000000000284</cx:pt>
          <cx:pt idx="40">2.2800000000000002</cx:pt>
          <cx:pt idx="41">0.12000000000000011</cx:pt>
          <cx:pt idx="42">-0.94000000000000128</cx:pt>
        </cx:lvl>
      </cx:numDim>
    </cx:data>
  </cx:chartData>
  <cx:chart>
    <cx:plotArea>
      <cx:plotAreaRegion>
        <cx:series layoutId="boxWhisker" uniqueId="{89931E24-9BB1-4524-9FED-9E3756A18220}">
          <cx:tx>
            <cx:txData>
              <cx:f>List1!$A$1</cx:f>
              <cx:v>DSE</cx:v>
            </cx:txData>
          </cx:tx>
          <cx:dataId val="0"/>
          <cx:layoutPr>
            <cx:visibility meanMarker="0" nonoutliers="0" outliers="1"/>
            <cx:statistics quartileMethod="exclusive"/>
          </cx:layoutPr>
        </cx:series>
        <cx:series layoutId="boxWhisker" uniqueId="{B7A7F26B-CAF5-4C95-92D1-049FCB0128B1}">
          <cx:tx>
            <cx:txData>
              <cx:f>List1!$B$1</cx:f>
              <cx:v>ExSE</cx:v>
            </cx:txData>
          </cx:tx>
          <cx:dataId val="1"/>
          <cx:layoutPr>
            <cx:visibility meanMarker="0" nonoutliers="0"/>
            <cx:statistics quartileMethod="exclusive"/>
          </cx:layoutPr>
        </cx:series>
        <cx:series layoutId="boxWhisker" uniqueId="{0C99AC11-47F7-45CB-A2A8-6988FF8DB912}">
          <cx:tx>
            <cx:txData>
              <cx:f>List1!$C$1</cx:f>
              <cx:v>DIP</cx:v>
            </cx:txData>
          </cx:tx>
          <cx:dataId val="2"/>
          <cx:layoutPr>
            <cx:visibility meanMarker="0" nonoutliers="0"/>
            <cx:statistics quartileMethod="exclusive"/>
          </cx:layoutPr>
        </cx:series>
      </cx:plotAreaRegion>
      <cx:axis id="0">
        <cx:catScaling gapWidth="0.209999993"/>
        <cx:majorTickMarks type="out"/>
        <cx:tickLabels/>
        <cx:spPr>
          <a:ln>
            <a:solidFill>
              <a:schemeClr val="tx1"/>
            </a:solidFill>
          </a:ln>
        </cx:spPr>
        <cx:txPr>
          <a:bodyPr rot="-60000000" spcFirstLastPara="1" vertOverflow="ellipsis" vert="horz" wrap="square" lIns="0" tIns="0" rIns="0" bIns="0" anchor="ctr" anchorCtr="1"/>
          <a:lstStyle/>
          <a:p>
            <a:pPr>
              <a:defRPr sz="400">
                <a:noFill/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pPr>
            <a:endParaRPr lang="cs-CZ" sz="400">
              <a:noFill/>
              <a:latin typeface="Arial" panose="020B0604020202020204" pitchFamily="34" charset="0"/>
              <a:cs typeface="Arial" panose="020B0604020202020204" pitchFamily="34" charset="0"/>
            </a:endParaRPr>
          </a:p>
        </cx:txPr>
      </cx:axis>
      <cx:axis id="1">
        <cx:valScaling max="60" min="-10"/>
        <cx:title>
          <cx:tx>
            <cx:rich>
              <a:bodyPr spcFirstLastPara="1" vertOverflow="ellipsis" wrap="square" lIns="0" tIns="0" rIns="0" bIns="0" anchor="ctr" anchorCtr="1"/>
              <a:lstStyle/>
              <a:p>
                <a:pPr algn="ctr">
                  <a:defRPr/>
                </a:pPr>
                <a:r>
                  <a:rPr lang="cs-CZ" b="1" dirty="0" err="1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hsTnT</a:t>
                </a:r>
                <a:r>
                  <a:rPr lang="cs-CZ" b="1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(180 min.) – </a:t>
                </a:r>
                <a:r>
                  <a:rPr lang="cs-CZ" b="1" dirty="0" err="1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hsTnT</a:t>
                </a:r>
                <a:r>
                  <a:rPr lang="cs-CZ" b="1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(</a:t>
                </a:r>
                <a:r>
                  <a:rPr lang="cs-CZ" b="1" dirty="0" err="1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baseline</a:t>
                </a:r>
                <a:r>
                  <a:rPr lang="cs-CZ" b="1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) </a:t>
                </a:r>
              </a:p>
            </cx:rich>
          </cx:tx>
        </cx:title>
        <cx:majorTickMarks type="out"/>
        <cx:tickLabels/>
        <cx:numFmt formatCode="# ##0" sourceLinked="0"/>
        <cx:spPr>
          <a:ln>
            <a:solidFill>
              <a:schemeClr val="tx1"/>
            </a:solidFill>
          </a:ln>
        </cx:spPr>
        <cx:txPr>
          <a:bodyPr rot="-60000000" spcFirstLastPara="1" vertOverflow="ellipsis" vert="horz" wrap="square" lIns="0" tIns="0" rIns="0" bIns="0" anchor="ctr" anchorCtr="1"/>
          <a:lstStyle/>
          <a:p>
            <a:pPr>
              <a:defRPr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pPr>
            <a:endParaRPr lang="cs-CZ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cx:txPr>
      </cx:axis>
    </cx:plotArea>
    <cx:legend pos="b" align="ctr" overlay="0">
      <cx:txPr>
        <a:bodyPr spcFirstLastPara="1" vertOverflow="ellipsis" wrap="square" lIns="0" tIns="0" rIns="0" bIns="0" anchor="ctr" anchorCtr="1"/>
        <a:lstStyle/>
        <a:p>
          <a:pPr>
            <a:defRPr b="1">
              <a:solidFill>
                <a:schemeClr val="tx1"/>
              </a:solidFill>
              <a:latin typeface="Arial" panose="020B0604020202020204" pitchFamily="34" charset="0"/>
              <a:ea typeface="Arial" panose="020B0604020202020204" pitchFamily="34" charset="0"/>
              <a:cs typeface="Arial" panose="020B0604020202020204" pitchFamily="34" charset="0"/>
            </a:defRPr>
          </a:pPr>
          <a:endParaRPr lang="cs-CZ" b="1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cx:txPr>
    </cx:legend>
  </cx:chart>
  <cx:clrMapOvr bg1="lt1" tx1="dk1" bg2="lt2" tx2="dk2" accent1="accent1" accent2="accent2" accent3="accent3" accent4="accent4" accent5="accent5" accent6="accent6" hlink="hlink" folHlink="folHlink"/>
</cx:chartSpace>
</file>

<file path=ppt/charts/chartEx3.xml><?xml version="1.0" encoding="utf-8"?>
<cx:chartSpace xmlns:a="http://schemas.openxmlformats.org/drawingml/2006/main" xmlns:r="http://schemas.openxmlformats.org/officeDocument/2006/relationships" xmlns:cx="http://schemas.microsoft.com/office/drawing/2014/chartex">
  <cx:chartData>
    <cx:externalData r:id="rId1" cx:autoUpdate="0"/>
    <cx:data id="0">
      <cx:strDim type="cat">
        <cx:f>List1!$A$2:$A$105</cx:f>
        <cx:lvl ptCount="104">
          <cx:pt idx="0">Total</cx:pt>
          <cx:pt idx="1">Total</cx:pt>
          <cx:pt idx="2">Total</cx:pt>
          <cx:pt idx="3">Total</cx:pt>
          <cx:pt idx="4">Total</cx:pt>
          <cx:pt idx="5">Total</cx:pt>
          <cx:pt idx="6">Total</cx:pt>
          <cx:pt idx="7">Total</cx:pt>
          <cx:pt idx="8">Total</cx:pt>
          <cx:pt idx="9">Total</cx:pt>
          <cx:pt idx="10">Total</cx:pt>
          <cx:pt idx="11">Total</cx:pt>
          <cx:pt idx="12">Total</cx:pt>
          <cx:pt idx="13">Total</cx:pt>
          <cx:pt idx="14">Total</cx:pt>
          <cx:pt idx="15">Total</cx:pt>
          <cx:pt idx="16">Total</cx:pt>
          <cx:pt idx="17">Total</cx:pt>
          <cx:pt idx="18">Total</cx:pt>
          <cx:pt idx="19">Total</cx:pt>
          <cx:pt idx="20">Total</cx:pt>
          <cx:pt idx="21">Total</cx:pt>
          <cx:pt idx="22">Total</cx:pt>
          <cx:pt idx="23">Total</cx:pt>
          <cx:pt idx="24">Total</cx:pt>
          <cx:pt idx="25">Total</cx:pt>
          <cx:pt idx="26">Total</cx:pt>
          <cx:pt idx="27">Total</cx:pt>
          <cx:pt idx="28">Total</cx:pt>
          <cx:pt idx="29">Total</cx:pt>
          <cx:pt idx="30">Total</cx:pt>
          <cx:pt idx="31">Total</cx:pt>
          <cx:pt idx="32">Total</cx:pt>
          <cx:pt idx="33">Total</cx:pt>
          <cx:pt idx="34">Total</cx:pt>
          <cx:pt idx="35">Total</cx:pt>
          <cx:pt idx="36">Total</cx:pt>
          <cx:pt idx="37">Total</cx:pt>
          <cx:pt idx="38">Total</cx:pt>
          <cx:pt idx="39">Total</cx:pt>
          <cx:pt idx="40">Total</cx:pt>
          <cx:pt idx="41">Total</cx:pt>
          <cx:pt idx="42">Total</cx:pt>
          <cx:pt idx="43">Total</cx:pt>
          <cx:pt idx="44">Total</cx:pt>
          <cx:pt idx="45">Total</cx:pt>
          <cx:pt idx="46">Total</cx:pt>
          <cx:pt idx="47">Total</cx:pt>
          <cx:pt idx="48">Total</cx:pt>
          <cx:pt idx="49">Total</cx:pt>
          <cx:pt idx="50">Total</cx:pt>
          <cx:pt idx="51">Total</cx:pt>
          <cx:pt idx="52">Women</cx:pt>
          <cx:pt idx="53">Women</cx:pt>
          <cx:pt idx="54">Women</cx:pt>
          <cx:pt idx="55">Women</cx:pt>
          <cx:pt idx="56">Women</cx:pt>
          <cx:pt idx="57">Women</cx:pt>
          <cx:pt idx="58">Women</cx:pt>
          <cx:pt idx="59">Women</cx:pt>
          <cx:pt idx="60">Women</cx:pt>
          <cx:pt idx="61">Women</cx:pt>
          <cx:pt idx="62">Women</cx:pt>
          <cx:pt idx="63">Women</cx:pt>
          <cx:pt idx="64">Women</cx:pt>
          <cx:pt idx="65">Women</cx:pt>
          <cx:pt idx="66">Women</cx:pt>
          <cx:pt idx="67">Women</cx:pt>
          <cx:pt idx="68">Women</cx:pt>
          <cx:pt idx="69">Women</cx:pt>
          <cx:pt idx="70">Women</cx:pt>
          <cx:pt idx="71">Women</cx:pt>
          <cx:pt idx="72">Women</cx:pt>
          <cx:pt idx="73">Women</cx:pt>
          <cx:pt idx="74">Women</cx:pt>
          <cx:pt idx="75">Women</cx:pt>
          <cx:pt idx="76">Women</cx:pt>
          <cx:pt idx="77">Women</cx:pt>
          <cx:pt idx="78">Women</cx:pt>
          <cx:pt idx="79">Women</cx:pt>
          <cx:pt idx="80">Women</cx:pt>
          <cx:pt idx="81">Women</cx:pt>
          <cx:pt idx="82">Men</cx:pt>
          <cx:pt idx="83">Men</cx:pt>
          <cx:pt idx="84">Men</cx:pt>
          <cx:pt idx="85">Men</cx:pt>
          <cx:pt idx="86">Men</cx:pt>
          <cx:pt idx="87">Men</cx:pt>
          <cx:pt idx="88">Men</cx:pt>
          <cx:pt idx="89">Men</cx:pt>
          <cx:pt idx="90">Men</cx:pt>
          <cx:pt idx="91">Men</cx:pt>
          <cx:pt idx="92">Men</cx:pt>
          <cx:pt idx="93">Men</cx:pt>
          <cx:pt idx="94">Men</cx:pt>
          <cx:pt idx="95">Men</cx:pt>
          <cx:pt idx="96">Men</cx:pt>
          <cx:pt idx="97">Men</cx:pt>
          <cx:pt idx="98">Men</cx:pt>
          <cx:pt idx="99">Men</cx:pt>
          <cx:pt idx="100">Men</cx:pt>
          <cx:pt idx="101">Men</cx:pt>
          <cx:pt idx="102">Men</cx:pt>
          <cx:pt idx="103">Men</cx:pt>
        </cx:lvl>
      </cx:strDim>
      <cx:numDim type="val">
        <cx:f>List1!$B$2:$B$105</cx:f>
        <cx:lvl ptCount="104" formatCode="Všeobecný">
          <cx:pt idx="0">9</cx:pt>
          <cx:pt idx="1">3</cx:pt>
          <cx:pt idx="2">4.6900000000000004</cx:pt>
          <cx:pt idx="3">9.1699999999999999</cx:pt>
          <cx:pt idx="4">3.1299999999999999</cx:pt>
          <cx:pt idx="5">3</cx:pt>
          <cx:pt idx="6">6.04</cx:pt>
          <cx:pt idx="7">4.0700000000000003</cx:pt>
          <cx:pt idx="8">6.1100000000000003</cx:pt>
          <cx:pt idx="9">4.9400000000000004</cx:pt>
          <cx:pt idx="10">3.1400000000000001</cx:pt>
          <cx:pt idx="11">5.7599999999999998</cx:pt>
          <cx:pt idx="12">9.1500000000000004</cx:pt>
          <cx:pt idx="13">3.7799999999999998</cx:pt>
          <cx:pt idx="14">6.46</cx:pt>
          <cx:pt idx="15">5.5999999999999996</cx:pt>
          <cx:pt idx="16">12.41</cx:pt>
          <cx:pt idx="17">3</cx:pt>
          <cx:pt idx="18">3</cx:pt>
          <cx:pt idx="19">5.0800000000000001</cx:pt>
          <cx:pt idx="20">4.0499999999999998</cx:pt>
          <cx:pt idx="21">3</cx:pt>
          <cx:pt idx="22">3</cx:pt>
          <cx:pt idx="52">3</cx:pt>
          <cx:pt idx="53">9.1699999999999999</cx:pt>
          <cx:pt idx="54">3.1299999999999999</cx:pt>
          <cx:pt idx="55">3</cx:pt>
          <cx:pt idx="56">6.04</cx:pt>
          <cx:pt idx="57">4.0700000000000003</cx:pt>
          <cx:pt idx="58">6.1100000000000003</cx:pt>
          <cx:pt idx="59">4.9400000000000004</cx:pt>
          <cx:pt idx="60">3.1400000000000001</cx:pt>
          <cx:pt idx="61">3.7799999999999998</cx:pt>
          <cx:pt idx="62">5.5999999999999996</cx:pt>
          <cx:pt idx="63">12.41</cx:pt>
          <cx:pt idx="64">3</cx:pt>
          <cx:pt idx="65">3</cx:pt>
          <cx:pt idx="66">4.0499999999999998</cx:pt>
          <cx:pt idx="67">3</cx:pt>
          <cx:pt idx="68">3</cx:pt>
          <cx:pt idx="82">9</cx:pt>
          <cx:pt idx="83">4.6900000000000004</cx:pt>
          <cx:pt idx="84">5.7599999999999998</cx:pt>
          <cx:pt idx="85">9.1500000000000004</cx:pt>
          <cx:pt idx="86">6.46</cx:pt>
          <cx:pt idx="87">5.0800000000000001</cx:pt>
        </cx:lvl>
      </cx:numDim>
    </cx:data>
    <cx:data id="1">
      <cx:strDim type="cat">
        <cx:f>List1!$A$2:$A$105</cx:f>
        <cx:lvl ptCount="104">
          <cx:pt idx="0">Total</cx:pt>
          <cx:pt idx="1">Total</cx:pt>
          <cx:pt idx="2">Total</cx:pt>
          <cx:pt idx="3">Total</cx:pt>
          <cx:pt idx="4">Total</cx:pt>
          <cx:pt idx="5">Total</cx:pt>
          <cx:pt idx="6">Total</cx:pt>
          <cx:pt idx="7">Total</cx:pt>
          <cx:pt idx="8">Total</cx:pt>
          <cx:pt idx="9">Total</cx:pt>
          <cx:pt idx="10">Total</cx:pt>
          <cx:pt idx="11">Total</cx:pt>
          <cx:pt idx="12">Total</cx:pt>
          <cx:pt idx="13">Total</cx:pt>
          <cx:pt idx="14">Total</cx:pt>
          <cx:pt idx="15">Total</cx:pt>
          <cx:pt idx="16">Total</cx:pt>
          <cx:pt idx="17">Total</cx:pt>
          <cx:pt idx="18">Total</cx:pt>
          <cx:pt idx="19">Total</cx:pt>
          <cx:pt idx="20">Total</cx:pt>
          <cx:pt idx="21">Total</cx:pt>
          <cx:pt idx="22">Total</cx:pt>
          <cx:pt idx="23">Total</cx:pt>
          <cx:pt idx="24">Total</cx:pt>
          <cx:pt idx="25">Total</cx:pt>
          <cx:pt idx="26">Total</cx:pt>
          <cx:pt idx="27">Total</cx:pt>
          <cx:pt idx="28">Total</cx:pt>
          <cx:pt idx="29">Total</cx:pt>
          <cx:pt idx="30">Total</cx:pt>
          <cx:pt idx="31">Total</cx:pt>
          <cx:pt idx="32">Total</cx:pt>
          <cx:pt idx="33">Total</cx:pt>
          <cx:pt idx="34">Total</cx:pt>
          <cx:pt idx="35">Total</cx:pt>
          <cx:pt idx="36">Total</cx:pt>
          <cx:pt idx="37">Total</cx:pt>
          <cx:pt idx="38">Total</cx:pt>
          <cx:pt idx="39">Total</cx:pt>
          <cx:pt idx="40">Total</cx:pt>
          <cx:pt idx="41">Total</cx:pt>
          <cx:pt idx="42">Total</cx:pt>
          <cx:pt idx="43">Total</cx:pt>
          <cx:pt idx="44">Total</cx:pt>
          <cx:pt idx="45">Total</cx:pt>
          <cx:pt idx="46">Total</cx:pt>
          <cx:pt idx="47">Total</cx:pt>
          <cx:pt idx="48">Total</cx:pt>
          <cx:pt idx="49">Total</cx:pt>
          <cx:pt idx="50">Total</cx:pt>
          <cx:pt idx="51">Total</cx:pt>
          <cx:pt idx="52">Women</cx:pt>
          <cx:pt idx="53">Women</cx:pt>
          <cx:pt idx="54">Women</cx:pt>
          <cx:pt idx="55">Women</cx:pt>
          <cx:pt idx="56">Women</cx:pt>
          <cx:pt idx="57">Women</cx:pt>
          <cx:pt idx="58">Women</cx:pt>
          <cx:pt idx="59">Women</cx:pt>
          <cx:pt idx="60">Women</cx:pt>
          <cx:pt idx="61">Women</cx:pt>
          <cx:pt idx="62">Women</cx:pt>
          <cx:pt idx="63">Women</cx:pt>
          <cx:pt idx="64">Women</cx:pt>
          <cx:pt idx="65">Women</cx:pt>
          <cx:pt idx="66">Women</cx:pt>
          <cx:pt idx="67">Women</cx:pt>
          <cx:pt idx="68">Women</cx:pt>
          <cx:pt idx="69">Women</cx:pt>
          <cx:pt idx="70">Women</cx:pt>
          <cx:pt idx="71">Women</cx:pt>
          <cx:pt idx="72">Women</cx:pt>
          <cx:pt idx="73">Women</cx:pt>
          <cx:pt idx="74">Women</cx:pt>
          <cx:pt idx="75">Women</cx:pt>
          <cx:pt idx="76">Women</cx:pt>
          <cx:pt idx="77">Women</cx:pt>
          <cx:pt idx="78">Women</cx:pt>
          <cx:pt idx="79">Women</cx:pt>
          <cx:pt idx="80">Women</cx:pt>
          <cx:pt idx="81">Women</cx:pt>
          <cx:pt idx="82">Men</cx:pt>
          <cx:pt idx="83">Men</cx:pt>
          <cx:pt idx="84">Men</cx:pt>
          <cx:pt idx="85">Men</cx:pt>
          <cx:pt idx="86">Men</cx:pt>
          <cx:pt idx="87">Men</cx:pt>
          <cx:pt idx="88">Men</cx:pt>
          <cx:pt idx="89">Men</cx:pt>
          <cx:pt idx="90">Men</cx:pt>
          <cx:pt idx="91">Men</cx:pt>
          <cx:pt idx="92">Men</cx:pt>
          <cx:pt idx="93">Men</cx:pt>
          <cx:pt idx="94">Men</cx:pt>
          <cx:pt idx="95">Men</cx:pt>
          <cx:pt idx="96">Men</cx:pt>
          <cx:pt idx="97">Men</cx:pt>
          <cx:pt idx="98">Men</cx:pt>
          <cx:pt idx="99">Men</cx:pt>
          <cx:pt idx="100">Men</cx:pt>
          <cx:pt idx="101">Men</cx:pt>
          <cx:pt idx="102">Men</cx:pt>
          <cx:pt idx="103">Men</cx:pt>
        </cx:lvl>
      </cx:strDim>
      <cx:numDim type="val">
        <cx:f>List1!$C$2:$C$105</cx:f>
        <cx:lvl ptCount="104" formatCode="Všeobecný">
          <cx:pt idx="0">3</cx:pt>
          <cx:pt idx="1">3</cx:pt>
          <cx:pt idx="2">5.0099999999999998</cx:pt>
          <cx:pt idx="3">6.3300000000000001</cx:pt>
          <cx:pt idx="4">3</cx:pt>
          <cx:pt idx="5">10</cx:pt>
          <cx:pt idx="6">5.8600000000000003</cx:pt>
          <cx:pt idx="7">7.1600000000000001</cx:pt>
          <cx:pt idx="8">5.2699999999999996</cx:pt>
          <cx:pt idx="9">3.77</cx:pt>
          <cx:pt idx="10">3.6600000000000001</cx:pt>
          <cx:pt idx="11">8.4000000000000004</cx:pt>
          <cx:pt idx="12">5.5599999999999996</cx:pt>
          <cx:pt idx="13">3.0699999999999998</cx:pt>
          <cx:pt idx="14">5.3300000000000001</cx:pt>
          <cx:pt idx="15">4.4800000000000004</cx:pt>
          <cx:pt idx="16">4.5</cx:pt>
          <cx:pt idx="17">6.04</cx:pt>
          <cx:pt idx="18">4.3200000000000003</cx:pt>
          <cx:pt idx="19">6.3600000000000003</cx:pt>
          <cx:pt idx="20">5.6200000000000001</cx:pt>
          <cx:pt idx="21">3</cx:pt>
          <cx:pt idx="22">6.1699999999999999</cx:pt>
          <cx:pt idx="23">6.6399999999999997</cx:pt>
          <cx:pt idx="24">5.21</cx:pt>
          <cx:pt idx="25">7.1799999999999997</cx:pt>
          <cx:pt idx="26">3</cx:pt>
          <cx:pt idx="27">5.1699999999999999</cx:pt>
          <cx:pt idx="28">4.21</cx:pt>
          <cx:pt idx="29">8.0299999999999994</cx:pt>
          <cx:pt idx="30">3.6499999999999999</cx:pt>
          <cx:pt idx="31">5.3799999999999999</cx:pt>
          <cx:pt idx="32">6.0099999999999998</cx:pt>
          <cx:pt idx="33">5.5499999999999998</cx:pt>
          <cx:pt idx="34">8.2100000000000009</cx:pt>
          <cx:pt idx="35">12.98</cx:pt>
          <cx:pt idx="36">5.5099999999999998</cx:pt>
          <cx:pt idx="37">13.449999999999999</cx:pt>
          <cx:pt idx="38">5.4900000000000002</cx:pt>
          <cx:pt idx="52">3</cx:pt>
          <cx:pt idx="53">3</cx:pt>
          <cx:pt idx="54">3</cx:pt>
          <cx:pt idx="55">10</cx:pt>
          <cx:pt idx="56">5.8600000000000003</cx:pt>
          <cx:pt idx="57">5.2699999999999996</cx:pt>
          <cx:pt idx="58">3.6600000000000001</cx:pt>
          <cx:pt idx="59">5.5599999999999996</cx:pt>
          <cx:pt idx="60">3.0699999999999998</cx:pt>
          <cx:pt idx="61">5.3300000000000001</cx:pt>
          <cx:pt idx="62">4.4800000000000004</cx:pt>
          <cx:pt idx="63">6.04</cx:pt>
          <cx:pt idx="64">4.3200000000000003</cx:pt>
          <cx:pt idx="65">5.6200000000000001</cx:pt>
          <cx:pt idx="66">3</cx:pt>
          <cx:pt idx="67">6.1699999999999999</cx:pt>
          <cx:pt idx="68">6.6399999999999997</cx:pt>
          <cx:pt idx="69">5.21</cx:pt>
          <cx:pt idx="70">3</cx:pt>
          <cx:pt idx="71">8.0299999999999994</cx:pt>
          <cx:pt idx="72">6.0099999999999998</cx:pt>
          <cx:pt idx="73">5.5099999999999998</cx:pt>
          <cx:pt idx="74">5.4900000000000002</cx:pt>
          <cx:pt idx="82">5.0099999999999998</cx:pt>
          <cx:pt idx="83">6.3300000000000001</cx:pt>
          <cx:pt idx="84">7.1600000000000001</cx:pt>
          <cx:pt idx="85">3.77</cx:pt>
          <cx:pt idx="86">8.4000000000000004</cx:pt>
          <cx:pt idx="87">4.5</cx:pt>
          <cx:pt idx="88">6.3600000000000003</cx:pt>
          <cx:pt idx="89">7.1799999999999997</cx:pt>
          <cx:pt idx="90">5.1699999999999999</cx:pt>
          <cx:pt idx="91">4.21</cx:pt>
          <cx:pt idx="92">3.6499999999999999</cx:pt>
          <cx:pt idx="93">5.3799999999999999</cx:pt>
          <cx:pt idx="94">5.5499999999999998</cx:pt>
          <cx:pt idx="95">8.2100000000000009</cx:pt>
          <cx:pt idx="96">12.98</cx:pt>
          <cx:pt idx="97">13.449999999999999</cx:pt>
        </cx:lvl>
      </cx:numDim>
    </cx:data>
    <cx:data id="2">
      <cx:strDim type="cat">
        <cx:f>List1!$A$2:$A$105</cx:f>
        <cx:lvl ptCount="104">
          <cx:pt idx="0">Total</cx:pt>
          <cx:pt idx="1">Total</cx:pt>
          <cx:pt idx="2">Total</cx:pt>
          <cx:pt idx="3">Total</cx:pt>
          <cx:pt idx="4">Total</cx:pt>
          <cx:pt idx="5">Total</cx:pt>
          <cx:pt idx="6">Total</cx:pt>
          <cx:pt idx="7">Total</cx:pt>
          <cx:pt idx="8">Total</cx:pt>
          <cx:pt idx="9">Total</cx:pt>
          <cx:pt idx="10">Total</cx:pt>
          <cx:pt idx="11">Total</cx:pt>
          <cx:pt idx="12">Total</cx:pt>
          <cx:pt idx="13">Total</cx:pt>
          <cx:pt idx="14">Total</cx:pt>
          <cx:pt idx="15">Total</cx:pt>
          <cx:pt idx="16">Total</cx:pt>
          <cx:pt idx="17">Total</cx:pt>
          <cx:pt idx="18">Total</cx:pt>
          <cx:pt idx="19">Total</cx:pt>
          <cx:pt idx="20">Total</cx:pt>
          <cx:pt idx="21">Total</cx:pt>
          <cx:pt idx="22">Total</cx:pt>
          <cx:pt idx="23">Total</cx:pt>
          <cx:pt idx="24">Total</cx:pt>
          <cx:pt idx="25">Total</cx:pt>
          <cx:pt idx="26">Total</cx:pt>
          <cx:pt idx="27">Total</cx:pt>
          <cx:pt idx="28">Total</cx:pt>
          <cx:pt idx="29">Total</cx:pt>
          <cx:pt idx="30">Total</cx:pt>
          <cx:pt idx="31">Total</cx:pt>
          <cx:pt idx="32">Total</cx:pt>
          <cx:pt idx="33">Total</cx:pt>
          <cx:pt idx="34">Total</cx:pt>
          <cx:pt idx="35">Total</cx:pt>
          <cx:pt idx="36">Total</cx:pt>
          <cx:pt idx="37">Total</cx:pt>
          <cx:pt idx="38">Total</cx:pt>
          <cx:pt idx="39">Total</cx:pt>
          <cx:pt idx="40">Total</cx:pt>
          <cx:pt idx="41">Total</cx:pt>
          <cx:pt idx="42">Total</cx:pt>
          <cx:pt idx="43">Total</cx:pt>
          <cx:pt idx="44">Total</cx:pt>
          <cx:pt idx="45">Total</cx:pt>
          <cx:pt idx="46">Total</cx:pt>
          <cx:pt idx="47">Total</cx:pt>
          <cx:pt idx="48">Total</cx:pt>
          <cx:pt idx="49">Total</cx:pt>
          <cx:pt idx="50">Total</cx:pt>
          <cx:pt idx="51">Total</cx:pt>
          <cx:pt idx="52">Women</cx:pt>
          <cx:pt idx="53">Women</cx:pt>
          <cx:pt idx="54">Women</cx:pt>
          <cx:pt idx="55">Women</cx:pt>
          <cx:pt idx="56">Women</cx:pt>
          <cx:pt idx="57">Women</cx:pt>
          <cx:pt idx="58">Women</cx:pt>
          <cx:pt idx="59">Women</cx:pt>
          <cx:pt idx="60">Women</cx:pt>
          <cx:pt idx="61">Women</cx:pt>
          <cx:pt idx="62">Women</cx:pt>
          <cx:pt idx="63">Women</cx:pt>
          <cx:pt idx="64">Women</cx:pt>
          <cx:pt idx="65">Women</cx:pt>
          <cx:pt idx="66">Women</cx:pt>
          <cx:pt idx="67">Women</cx:pt>
          <cx:pt idx="68">Women</cx:pt>
          <cx:pt idx="69">Women</cx:pt>
          <cx:pt idx="70">Women</cx:pt>
          <cx:pt idx="71">Women</cx:pt>
          <cx:pt idx="72">Women</cx:pt>
          <cx:pt idx="73">Women</cx:pt>
          <cx:pt idx="74">Women</cx:pt>
          <cx:pt idx="75">Women</cx:pt>
          <cx:pt idx="76">Women</cx:pt>
          <cx:pt idx="77">Women</cx:pt>
          <cx:pt idx="78">Women</cx:pt>
          <cx:pt idx="79">Women</cx:pt>
          <cx:pt idx="80">Women</cx:pt>
          <cx:pt idx="81">Women</cx:pt>
          <cx:pt idx="82">Men</cx:pt>
          <cx:pt idx="83">Men</cx:pt>
          <cx:pt idx="84">Men</cx:pt>
          <cx:pt idx="85">Men</cx:pt>
          <cx:pt idx="86">Men</cx:pt>
          <cx:pt idx="87">Men</cx:pt>
          <cx:pt idx="88">Men</cx:pt>
          <cx:pt idx="89">Men</cx:pt>
          <cx:pt idx="90">Men</cx:pt>
          <cx:pt idx="91">Men</cx:pt>
          <cx:pt idx="92">Men</cx:pt>
          <cx:pt idx="93">Men</cx:pt>
          <cx:pt idx="94">Men</cx:pt>
          <cx:pt idx="95">Men</cx:pt>
          <cx:pt idx="96">Men</cx:pt>
          <cx:pt idx="97">Men</cx:pt>
          <cx:pt idx="98">Men</cx:pt>
          <cx:pt idx="99">Men</cx:pt>
          <cx:pt idx="100">Men</cx:pt>
          <cx:pt idx="101">Men</cx:pt>
          <cx:pt idx="102">Men</cx:pt>
          <cx:pt idx="103">Men</cx:pt>
        </cx:lvl>
      </cx:strDim>
      <cx:numDim type="val">
        <cx:f>List1!$D$2:$D$105</cx:f>
        <cx:lvl ptCount="104" formatCode="Všeobecný">
          <cx:pt idx="0">4.3300000000000001</cx:pt>
          <cx:pt idx="1">3</cx:pt>
          <cx:pt idx="2">3</cx:pt>
          <cx:pt idx="3">7.7999999999999998</cx:pt>
          <cx:pt idx="4">6.0300000000000002</cx:pt>
          <cx:pt idx="5">7.5599999999999996</cx:pt>
          <cx:pt idx="6">6.4299999999999997</cx:pt>
          <cx:pt idx="7">3</cx:pt>
          <cx:pt idx="8">3.96</cx:pt>
          <cx:pt idx="9">8.8300000000000001</cx:pt>
          <cx:pt idx="10">6.5199999999999996</cx:pt>
          <cx:pt idx="11">5.0800000000000001</cx:pt>
          <cx:pt idx="12">6.2199999999999998</cx:pt>
          <cx:pt idx="13">3.1699999999999999</cx:pt>
          <cx:pt idx="14">8.0500000000000007</cx:pt>
          <cx:pt idx="15">4.0499999999999998</cx:pt>
          <cx:pt idx="16">4.4699999999999998</cx:pt>
          <cx:pt idx="17">3.5699999999999998</cx:pt>
          <cx:pt idx="18">5.4800000000000004</cx:pt>
          <cx:pt idx="19">9.8100000000000005</cx:pt>
          <cx:pt idx="20">8.6699999999999999</cx:pt>
          <cx:pt idx="21">4.4800000000000004</cx:pt>
          <cx:pt idx="22">5.7599999999999998</cx:pt>
          <cx:pt idx="23">6.5</cx:pt>
          <cx:pt idx="24">3</cx:pt>
          <cx:pt idx="25">4.7400000000000002</cx:pt>
          <cx:pt idx="26">4.3099999999999996</cx:pt>
          <cx:pt idx="27">7.6100000000000003</cx:pt>
          <cx:pt idx="28">7.25</cx:pt>
          <cx:pt idx="29">3</cx:pt>
          <cx:pt idx="30">3</cx:pt>
          <cx:pt idx="31">4.5700000000000003</cx:pt>
          <cx:pt idx="32">9.4600000000000009</cx:pt>
          <cx:pt idx="33">7.3300000000000001</cx:pt>
          <cx:pt idx="34">5.4100000000000001</cx:pt>
          <cx:pt idx="35">12.98</cx:pt>
          <cx:pt idx="36">6.2300000000000004</cx:pt>
          <cx:pt idx="37">6.0599999999999996</cx:pt>
          <cx:pt idx="38">6.6900000000000004</cx:pt>
          <cx:pt idx="39">4.5899999999999999</cx:pt>
          <cx:pt idx="40">4.6500000000000004</cx:pt>
          <cx:pt idx="41">7.0300000000000002</cx:pt>
          <cx:pt idx="42">3.7200000000000002</cx:pt>
          <cx:pt idx="43">9.5099999999999998</cx:pt>
          <cx:pt idx="44">5.0800000000000001</cx:pt>
          <cx:pt idx="45">10.07</cx:pt>
          <cx:pt idx="46">5.6299999999999999</cx:pt>
          <cx:pt idx="47">3.25</cx:pt>
          <cx:pt idx="48">3.8700000000000001</cx:pt>
          <cx:pt idx="49">4.9900000000000002</cx:pt>
          <cx:pt idx="50">5.4699999999999998</cx:pt>
          <cx:pt idx="51">11.779999999999999</cx:pt>
          <cx:pt idx="52">4.3300000000000001</cx:pt>
          <cx:pt idx="53">3</cx:pt>
          <cx:pt idx="54">3</cx:pt>
          <cx:pt idx="55">6.0300000000000002</cx:pt>
          <cx:pt idx="56">7.5599999999999996</cx:pt>
          <cx:pt idx="57">6.5199999999999996</cx:pt>
          <cx:pt idx="58">6.2199999999999998</cx:pt>
          <cx:pt idx="59">3.1699999999999999</cx:pt>
          <cx:pt idx="60">8.0500000000000007</cx:pt>
          <cx:pt idx="61">5.4800000000000004</cx:pt>
          <cx:pt idx="62">9.8100000000000005</cx:pt>
          <cx:pt idx="63">4.4800000000000004</cx:pt>
          <cx:pt idx="64">5.7599999999999998</cx:pt>
          <cx:pt idx="65">3</cx:pt>
          <cx:pt idx="66">4.3099999999999996</cx:pt>
          <cx:pt idx="67">7.6100000000000003</cx:pt>
          <cx:pt idx="68">7.25</cx:pt>
          <cx:pt idx="69">3</cx:pt>
          <cx:pt idx="70">3</cx:pt>
          <cx:pt idx="71">4.5700000000000003</cx:pt>
          <cx:pt idx="72">9.4600000000000009</cx:pt>
          <cx:pt idx="73">6.0599999999999996</cx:pt>
          <cx:pt idx="74">4.5899999999999999</cx:pt>
          <cx:pt idx="75">7.0300000000000002</cx:pt>
          <cx:pt idx="76">3.7200000000000002</cx:pt>
          <cx:pt idx="77">9.5099999999999998</cx:pt>
          <cx:pt idx="78">5.0800000000000001</cx:pt>
          <cx:pt idx="79">5.6299999999999999</cx:pt>
          <cx:pt idx="80">3.8700000000000001</cx:pt>
          <cx:pt idx="81">5.4699999999999998</cx:pt>
          <cx:pt idx="82">7.7999999999999998</cx:pt>
          <cx:pt idx="83">6.4299999999999997</cx:pt>
          <cx:pt idx="84">3</cx:pt>
          <cx:pt idx="85">3.96</cx:pt>
          <cx:pt idx="86">8.8300000000000001</cx:pt>
          <cx:pt idx="87">5.0800000000000001</cx:pt>
          <cx:pt idx="88">4.0499999999999998</cx:pt>
          <cx:pt idx="89">4.4699999999999998</cx:pt>
          <cx:pt idx="90">3.5699999999999998</cx:pt>
          <cx:pt idx="91">8.6699999999999999</cx:pt>
          <cx:pt idx="92">6.5</cx:pt>
          <cx:pt idx="93">4.7400000000000002</cx:pt>
          <cx:pt idx="94">7.3300000000000001</cx:pt>
          <cx:pt idx="95">5.4100000000000001</cx:pt>
          <cx:pt idx="96">12.98</cx:pt>
          <cx:pt idx="97">6.2300000000000004</cx:pt>
          <cx:pt idx="98">6.6900000000000004</cx:pt>
          <cx:pt idx="99">4.6500000000000004</cx:pt>
          <cx:pt idx="100">10.07</cx:pt>
          <cx:pt idx="101">3.25</cx:pt>
          <cx:pt idx="102">4.9900000000000002</cx:pt>
          <cx:pt idx="103">11.779999999999999</cx:pt>
        </cx:lvl>
      </cx:numDim>
    </cx:data>
    <cx:data id="3">
      <cx:strDim type="cat">
        <cx:f>List1!$A$2:$A$105</cx:f>
        <cx:lvl ptCount="104">
          <cx:pt idx="0">Total</cx:pt>
          <cx:pt idx="1">Total</cx:pt>
          <cx:pt idx="2">Total</cx:pt>
          <cx:pt idx="3">Total</cx:pt>
          <cx:pt idx="4">Total</cx:pt>
          <cx:pt idx="5">Total</cx:pt>
          <cx:pt idx="6">Total</cx:pt>
          <cx:pt idx="7">Total</cx:pt>
          <cx:pt idx="8">Total</cx:pt>
          <cx:pt idx="9">Total</cx:pt>
          <cx:pt idx="10">Total</cx:pt>
          <cx:pt idx="11">Total</cx:pt>
          <cx:pt idx="12">Total</cx:pt>
          <cx:pt idx="13">Total</cx:pt>
          <cx:pt idx="14">Total</cx:pt>
          <cx:pt idx="15">Total</cx:pt>
          <cx:pt idx="16">Total</cx:pt>
          <cx:pt idx="17">Total</cx:pt>
          <cx:pt idx="18">Total</cx:pt>
          <cx:pt idx="19">Total</cx:pt>
          <cx:pt idx="20">Total</cx:pt>
          <cx:pt idx="21">Total</cx:pt>
          <cx:pt idx="22">Total</cx:pt>
          <cx:pt idx="23">Total</cx:pt>
          <cx:pt idx="24">Total</cx:pt>
          <cx:pt idx="25">Total</cx:pt>
          <cx:pt idx="26">Total</cx:pt>
          <cx:pt idx="27">Total</cx:pt>
          <cx:pt idx="28">Total</cx:pt>
          <cx:pt idx="29">Total</cx:pt>
          <cx:pt idx="30">Total</cx:pt>
          <cx:pt idx="31">Total</cx:pt>
          <cx:pt idx="32">Total</cx:pt>
          <cx:pt idx="33">Total</cx:pt>
          <cx:pt idx="34">Total</cx:pt>
          <cx:pt idx="35">Total</cx:pt>
          <cx:pt idx="36">Total</cx:pt>
          <cx:pt idx="37">Total</cx:pt>
          <cx:pt idx="38">Total</cx:pt>
          <cx:pt idx="39">Total</cx:pt>
          <cx:pt idx="40">Total</cx:pt>
          <cx:pt idx="41">Total</cx:pt>
          <cx:pt idx="42">Total</cx:pt>
          <cx:pt idx="43">Total</cx:pt>
          <cx:pt idx="44">Total</cx:pt>
          <cx:pt idx="45">Total</cx:pt>
          <cx:pt idx="46">Total</cx:pt>
          <cx:pt idx="47">Total</cx:pt>
          <cx:pt idx="48">Total</cx:pt>
          <cx:pt idx="49">Total</cx:pt>
          <cx:pt idx="50">Total</cx:pt>
          <cx:pt idx="51">Total</cx:pt>
          <cx:pt idx="52">Women</cx:pt>
          <cx:pt idx="53">Women</cx:pt>
          <cx:pt idx="54">Women</cx:pt>
          <cx:pt idx="55">Women</cx:pt>
          <cx:pt idx="56">Women</cx:pt>
          <cx:pt idx="57">Women</cx:pt>
          <cx:pt idx="58">Women</cx:pt>
          <cx:pt idx="59">Women</cx:pt>
          <cx:pt idx="60">Women</cx:pt>
          <cx:pt idx="61">Women</cx:pt>
          <cx:pt idx="62">Women</cx:pt>
          <cx:pt idx="63">Women</cx:pt>
          <cx:pt idx="64">Women</cx:pt>
          <cx:pt idx="65">Women</cx:pt>
          <cx:pt idx="66">Women</cx:pt>
          <cx:pt idx="67">Women</cx:pt>
          <cx:pt idx="68">Women</cx:pt>
          <cx:pt idx="69">Women</cx:pt>
          <cx:pt idx="70">Women</cx:pt>
          <cx:pt idx="71">Women</cx:pt>
          <cx:pt idx="72">Women</cx:pt>
          <cx:pt idx="73">Women</cx:pt>
          <cx:pt idx="74">Women</cx:pt>
          <cx:pt idx="75">Women</cx:pt>
          <cx:pt idx="76">Women</cx:pt>
          <cx:pt idx="77">Women</cx:pt>
          <cx:pt idx="78">Women</cx:pt>
          <cx:pt idx="79">Women</cx:pt>
          <cx:pt idx="80">Women</cx:pt>
          <cx:pt idx="81">Women</cx:pt>
          <cx:pt idx="82">Men</cx:pt>
          <cx:pt idx="83">Men</cx:pt>
          <cx:pt idx="84">Men</cx:pt>
          <cx:pt idx="85">Men</cx:pt>
          <cx:pt idx="86">Men</cx:pt>
          <cx:pt idx="87">Men</cx:pt>
          <cx:pt idx="88">Men</cx:pt>
          <cx:pt idx="89">Men</cx:pt>
          <cx:pt idx="90">Men</cx:pt>
          <cx:pt idx="91">Men</cx:pt>
          <cx:pt idx="92">Men</cx:pt>
          <cx:pt idx="93">Men</cx:pt>
          <cx:pt idx="94">Men</cx:pt>
          <cx:pt idx="95">Men</cx:pt>
          <cx:pt idx="96">Men</cx:pt>
          <cx:pt idx="97">Men</cx:pt>
          <cx:pt idx="98">Men</cx:pt>
          <cx:pt idx="99">Men</cx:pt>
          <cx:pt idx="100">Men</cx:pt>
          <cx:pt idx="101">Men</cx:pt>
          <cx:pt idx="102">Men</cx:pt>
          <cx:pt idx="103">Men</cx:pt>
        </cx:lvl>
      </cx:strDim>
      <cx:numDim type="val">
        <cx:f>List1!$E$2:$E$105</cx:f>
        <cx:lvl ptCount="104" formatCode="Všeobecný">
          <cx:pt idx="0">3.1000000000000001</cx:pt>
          <cx:pt idx="1">5.9299999999999997</cx:pt>
          <cx:pt idx="2">13.69</cx:pt>
          <cx:pt idx="3">3</cx:pt>
          <cx:pt idx="4">3</cx:pt>
          <cx:pt idx="5">11.81</cx:pt>
          <cx:pt idx="6">5.9000000000000004</cx:pt>
          <cx:pt idx="7">4.1399999999999997</cx:pt>
          <cx:pt idx="8">8.6099999999999994</cx:pt>
          <cx:pt idx="9">4.7999999999999998</cx:pt>
          <cx:pt idx="10">4.5800000000000001</cx:pt>
          <cx:pt idx="11">5.4000000000000004</cx:pt>
          <cx:pt idx="12">9.6199999999999992</cx:pt>
          <cx:pt idx="13">5.5300000000000002</cx:pt>
          <cx:pt idx="14">8.1600000000000001</cx:pt>
          <cx:pt idx="15">6.3600000000000003</cx:pt>
          <cx:pt idx="16">5.0800000000000001</cx:pt>
          <cx:pt idx="17">3</cx:pt>
          <cx:pt idx="18">10.35</cx:pt>
          <cx:pt idx="19">8.0500000000000007</cx:pt>
          <cx:pt idx="20">4.29</cx:pt>
          <cx:pt idx="52">5.9299999999999997</cx:pt>
          <cx:pt idx="53">3</cx:pt>
          <cx:pt idx="54">11.81</cx:pt>
          <cx:pt idx="55">5.9000000000000004</cx:pt>
          <cx:pt idx="56">8.6099999999999994</cx:pt>
          <cx:pt idx="57">4.7999999999999998</cx:pt>
          <cx:pt idx="58">4.5800000000000001</cx:pt>
          <cx:pt idx="59">5.4000000000000004</cx:pt>
          <cx:pt idx="60">5.5300000000000002</cx:pt>
          <cx:pt idx="61">8.1600000000000001</cx:pt>
          <cx:pt idx="62">5.0800000000000001</cx:pt>
          <cx:pt idx="63">3</cx:pt>
          <cx:pt idx="64">10.35</cx:pt>
          <cx:pt idx="65">4.29</cx:pt>
          <cx:pt idx="82">3.1000000000000001</cx:pt>
          <cx:pt idx="83">13.69</cx:pt>
          <cx:pt idx="84">3</cx:pt>
          <cx:pt idx="85">4.1399999999999997</cx:pt>
          <cx:pt idx="86">9.6199999999999992</cx:pt>
          <cx:pt idx="87">6.3600000000000003</cx:pt>
          <cx:pt idx="88">8.0500000000000007</cx:pt>
        </cx:lvl>
      </cx:numDim>
    </cx:data>
  </cx:chartData>
  <cx:chart>
    <cx:plotArea>
      <cx:plotAreaRegion>
        <cx:series layoutId="boxWhisker" uniqueId="{D708C3D6-85DA-4DE6-9121-90872468CB9D}">
          <cx:tx>
            <cx:txData>
              <cx:f/>
              <cx:v>0</cx:v>
            </cx:txData>
          </cx:tx>
          <cx:spPr>
            <a:solidFill>
              <a:srgbClr val="FFFFCC"/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cx:spPr>
          <cx:dataId val="0"/>
          <cx:layoutPr>
            <cx:visibility meanMarker="0" nonoutliers="0"/>
            <cx:statistics quartileMethod="exclusive"/>
          </cx:layoutPr>
        </cx:series>
        <cx:series layoutId="boxWhisker" uniqueId="{9685F78B-5350-496A-A1A0-4369AA96B886}">
          <cx:tx>
            <cx:txData>
              <cx:f/>
              <cx:v>1</cx:v>
            </cx:txData>
          </cx:tx>
          <cx:spPr>
            <a:solidFill>
              <a:srgbClr val="FED976"/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cx:spPr>
          <cx:dataId val="1"/>
          <cx:layoutPr>
            <cx:visibility meanMarker="0" nonoutliers="0"/>
            <cx:statistics quartileMethod="exclusive"/>
          </cx:layoutPr>
        </cx:series>
        <cx:series layoutId="boxWhisker" uniqueId="{01BC80FB-5A7B-439B-B284-EB9BE6AF7DF0}">
          <cx:tx>
            <cx:txData>
              <cx:f/>
              <cx:v>2</cx:v>
            </cx:txData>
          </cx:tx>
          <cx:spPr>
            <a:solidFill>
              <a:srgbClr val="FD8D3C"/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cx:spPr>
          <cx:dataId val="2"/>
          <cx:layoutPr>
            <cx:visibility meanMarker="0" nonoutliers="0"/>
            <cx:statistics quartileMethod="exclusive"/>
          </cx:layoutPr>
        </cx:series>
        <cx:series layoutId="boxWhisker" uniqueId="{36163CD5-3DEB-48E4-A513-BDC78266DBE8}">
          <cx:tx>
            <cx:txData>
              <cx:f/>
              <cx:v>≥3</cx:v>
            </cx:txData>
          </cx:tx>
          <cx:spPr>
            <a:solidFill>
              <a:srgbClr val="FC4E2A"/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cx:spPr>
          <cx:dataId val="3"/>
          <cx:layoutPr>
            <cx:visibility meanMarker="0" nonoutliers="0"/>
            <cx:statistics quartileMethod="exclusive"/>
          </cx:layoutPr>
        </cx:series>
      </cx:plotAreaRegion>
      <cx:axis id="0">
        <cx:catScaling gapWidth="0.209999993"/>
        <cx:majorTickMarks type="out"/>
        <cx:tickLabels/>
        <cx:spPr>
          <a:ln>
            <a:solidFill>
              <a:schemeClr val="tx1"/>
            </a:solidFill>
          </a:ln>
        </cx:spPr>
        <cx:txPr>
          <a:bodyPr rot="-60000000" spcFirstLastPara="1" vertOverflow="ellipsis" vert="horz" wrap="square" lIns="0" tIns="0" rIns="0" bIns="0" anchor="ctr" anchorCtr="1"/>
          <a:lstStyle/>
          <a:p>
            <a:pPr>
              <a:defRPr sz="1200" b="1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pPr>
            <a:endParaRPr lang="cs-CZ" sz="1200" b="1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cx:txPr>
      </cx:axis>
      <cx:axis id="1">
        <cx:valScaling/>
        <cx:title>
          <cx:tx>
            <cx:rich>
              <a:bodyPr spcFirstLastPara="1" vertOverflow="ellipsis" wrap="square" lIns="0" tIns="0" rIns="0" bIns="0" anchor="ctr" anchorCtr="1"/>
              <a:lstStyle/>
              <a:p>
                <a:pPr algn="ctr">
                  <a:defRPr lang="cs-CZ" noProof="0"/>
                </a:pPr>
                <a:r>
                  <a:rPr lang="en-US" b="1" noProof="0" dirty="0" err="1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hs</a:t>
                </a:r>
                <a:r>
                  <a:rPr lang="cs-CZ" b="1" noProof="0" dirty="0" err="1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TnT</a:t>
                </a:r>
                <a:r>
                  <a:rPr lang="cs-CZ" b="1" noProof="0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cs-CZ" b="1" noProof="0" dirty="0" err="1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baseline</a:t>
                </a:r>
                <a:r>
                  <a:rPr lang="cs-CZ" b="1" noProof="0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 </a:t>
                </a:r>
              </a:p>
            </cx:rich>
          </cx:tx>
        </cx:title>
        <cx:majorTickMarks type="out"/>
        <cx:tickLabels/>
        <cx:numFmt formatCode="# ##0" sourceLinked="0"/>
        <cx:spPr>
          <a:ln>
            <a:solidFill>
              <a:schemeClr val="tx1"/>
            </a:solidFill>
          </a:ln>
        </cx:spPr>
        <cx:txPr>
          <a:bodyPr rot="-60000000" spcFirstLastPara="1" vertOverflow="ellipsis" vert="horz" wrap="square" lIns="0" tIns="0" rIns="0" bIns="0" anchor="ctr" anchorCtr="1"/>
          <a:lstStyle/>
          <a:p>
            <a:pPr>
              <a:defRPr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pPr>
            <a:endParaRPr lang="cs-CZ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cx:txPr>
      </cx:axis>
    </cx:plotArea>
    <cx:legend pos="t" align="ctr" overlay="1">
      <cx:txPr>
        <a:bodyPr spcFirstLastPara="1" vertOverflow="ellipsis" wrap="square" lIns="0" tIns="0" rIns="0" bIns="0" anchor="ctr" anchorCtr="1"/>
        <a:lstStyle/>
        <a:p>
          <a:pPr>
            <a:defRPr b="1">
              <a:solidFill>
                <a:schemeClr val="tx1"/>
              </a:solidFill>
              <a:latin typeface="Arial" panose="020B0604020202020204" pitchFamily="34" charset="0"/>
              <a:ea typeface="Arial" panose="020B0604020202020204" pitchFamily="34" charset="0"/>
              <a:cs typeface="Arial" panose="020B0604020202020204" pitchFamily="34" charset="0"/>
            </a:defRPr>
          </a:pPr>
          <a:endParaRPr lang="cs-CZ" b="1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cx:txPr>
    </cx:legend>
  </cx:chart>
  <cx:clrMapOvr bg1="lt1" tx1="dk1" bg2="lt2" tx2="dk2" accent1="accent1" accent2="accent2" accent3="accent3" accent4="accent4" accent5="accent5" accent6="accent6" hlink="hlink" folHlink="folHlink"/>
</cx:chartSpace>
</file>

<file path=ppt/charts/colors1.xml><?xml version="1.0" encoding="utf-8"?>
<cs:colorStyle xmlns:cs="http://schemas.microsoft.com/office/drawing/2012/chartStyle" xmlns:a="http://schemas.openxmlformats.org/drawingml/2006/main" meth="withinLinearReversed" id="26">
  <a:schemeClr val="accent6"/>
</cs:colorStyle>
</file>

<file path=ppt/charts/colors2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withinLinear" id="15">
  <a:schemeClr val="accent2"/>
</cs:colorStyle>
</file>

<file path=ppt/charts/style1.xml><?xml version="1.0" encoding="utf-8"?>
<cs:chartStyle xmlns:cs="http://schemas.microsoft.com/office/drawing/2012/chartStyle" xmlns:a="http://schemas.openxmlformats.org/drawingml/2006/main" id="40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/>
  </cs:chartArea>
  <cs:dataLabel>
    <cs:lnRef idx="0"/>
    <cs:fillRef idx="0"/>
    <cs:effectRef idx="0"/>
    <cs:fontRef idx="minor">
      <a:schemeClr val="tx1">
        <a:lumMod val="65000"/>
        <a:lumOff val="35000"/>
      </a:schemeClr>
    </cs:fontRef>
    <cs:defRPr sz="1197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>
        <a:solidFill>
          <a:schemeClr val="phClr"/>
        </a:solidFill>
      </a:ln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/>
  </cs:seriesAxis>
  <cs:seriesLine>
    <cs:lnRef idx="0"/>
    <cs:fillRef idx="0"/>
    <cs:effectRef idx="0"/>
    <cs:fontRef idx="minor">
      <a:schemeClr val="tx1"/>
    </cs:fontRef>
    <cs:spPr>
      <a:ln w="9525" cap="flat">
        <a:solidFill>
          <a:srgbClr val="D9D9D9"/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/>
  </cs:valueAxis>
  <cs:wall>
    <cs:lnRef idx="0"/>
    <cs:fillRef idx="0"/>
    <cs:effectRef idx="0"/>
    <cs:fontRef idx="minor">
      <a:schemeClr val="tx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40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  <cs:bodyPr rot="-60000000" vert="horz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65000"/>
        <a:lumOff val="35000"/>
      </a:schemeClr>
    </cs:fontRef>
    <cs:defRPr sz="1197"/>
  </cs:dataLabel>
  <cs:dataLabelCallout>
    <cs:lnRef idx="0"/>
    <cs:fillRef idx="0"/>
    <cs:effectRef idx="0"/>
    <cs:fontRef idx="minor">
      <a:schemeClr val="tx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>
        <a:solidFill>
          <a:schemeClr val="phClr"/>
        </a:solidFill>
      </a:ln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</cs:dropLine>
  <cs:errorBar>
    <cs:lnRef idx="0"/>
    <cs:fillRef idx="0"/>
    <cs:effectRef idx="0"/>
    <cs:fontRef idx="minor">
      <a:schemeClr val="tx1"/>
    </cs:fontRef>
  </cs:errorBar>
  <cs:floor>
    <cs:lnRef idx="0"/>
    <cs:fillRef idx="0"/>
    <cs:effectRef idx="0"/>
    <cs:fontRef idx="minor">
      <a:schemeClr val="tx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>
        <a:solidFill>
          <a:schemeClr val="tx1">
            <a:lumMod val="15000"/>
            <a:lumOff val="85000"/>
            <a:lumOff val="10000"/>
          </a:schemeClr>
        </a:solidFill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/>
    <cs:bodyPr rot="-60000000" vert="horz"/>
  </cs:seriesAxis>
  <cs:seriesLine>
    <cs:lnRef idx="0"/>
    <cs:fillRef idx="0"/>
    <cs:effectRef idx="0"/>
    <cs:fontRef idx="minor">
      <a:schemeClr val="tx1"/>
    </cs:fontRef>
    <cs:spPr>
      <a:ln w="9525" cap="flat">
        <a:solidFill>
          <a:srgbClr val="D9D9D9"/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  <cs:bodyPr rot="0" vert="horz"/>
  </cs:title>
  <cs:trendline>
    <cs:lnRef idx="0"/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  <cs:bodyPr rot="-60000000" vert="horz"/>
  </cs:valueAxis>
  <cs:wall>
    <cs:lnRef idx="0"/>
    <cs:fillRef idx="0"/>
    <cs:effectRef idx="0"/>
    <cs:fontRef idx="minor">
      <a:schemeClr val="tx1"/>
    </cs:fontRef>
  </cs:wall>
</cs:chartStyle>
</file>

<file path=ppt/charts/style3.xml><?xml version="1.0" encoding="utf-8"?>
<cs:chartStyle xmlns:cs="http://schemas.microsoft.com/office/drawing/2012/chartStyle" xmlns:a="http://schemas.openxmlformats.org/drawingml/2006/main" id="40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  <cs:bodyPr rot="-60000000" vert="horz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65000"/>
        <a:lumOff val="35000"/>
      </a:schemeClr>
    </cs:fontRef>
    <cs:defRPr sz="1197"/>
  </cs:dataLabel>
  <cs:dataLabelCallout>
    <cs:lnRef idx="0"/>
    <cs:fillRef idx="0"/>
    <cs:effectRef idx="0"/>
    <cs:fontRef idx="minor">
      <a:schemeClr val="tx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>
        <a:solidFill>
          <a:schemeClr val="phClr"/>
        </a:solidFill>
      </a:ln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</cs:dropLine>
  <cs:errorBar>
    <cs:lnRef idx="0"/>
    <cs:fillRef idx="0"/>
    <cs:effectRef idx="0"/>
    <cs:fontRef idx="minor">
      <a:schemeClr val="tx1"/>
    </cs:fontRef>
  </cs:errorBar>
  <cs:floor>
    <cs:lnRef idx="0"/>
    <cs:fillRef idx="0"/>
    <cs:effectRef idx="0"/>
    <cs:fontRef idx="minor">
      <a:schemeClr val="tx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>
        <a:solidFill>
          <a:schemeClr val="tx1">
            <a:lumMod val="15000"/>
            <a:lumOff val="85000"/>
            <a:lumOff val="10000"/>
          </a:schemeClr>
        </a:solidFill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/>
    <cs:bodyPr rot="-60000000" vert="horz"/>
  </cs:seriesAxis>
  <cs:seriesLine>
    <cs:lnRef idx="0"/>
    <cs:fillRef idx="0"/>
    <cs:effectRef idx="0"/>
    <cs:fontRef idx="minor">
      <a:schemeClr val="tx1"/>
    </cs:fontRef>
    <cs:spPr>
      <a:ln w="9525" cap="flat">
        <a:solidFill>
          <a:srgbClr val="D9D9D9"/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  <cs:bodyPr rot="0" vert="horz"/>
  </cs:title>
  <cs:trendline>
    <cs:lnRef idx="0"/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  <cs:bodyPr rot="-60000000" vert="horz"/>
  </cs:valueAxis>
  <cs:wall>
    <cs:lnRef idx="0"/>
    <cs:fillRef idx="0"/>
    <cs:effectRef idx="0"/>
    <cs:fontRef idx="minor">
      <a:schemeClr val="tx1"/>
    </cs:fontRef>
  </cs:wall>
</cs:chartStyl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6F0F5868-4808-46C3-9B95-2E441BBA6E7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BC3D03CB-E5E7-4B51-BE0C-5DB2E2095EF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/>
              <a:t>Kliknutím můžete upravit styl předlohy.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E30A2ECB-B4B0-4F20-AFED-2693B9DE3B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50D277-163D-426B-8731-1C4F613F748B}" type="datetimeFigureOut">
              <a:rPr lang="cs-CZ" smtClean="0"/>
              <a:t>27.02.2022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0817BE67-97B4-412F-9488-E09BF18882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FFF9996A-D305-41DB-A92C-5055E430CA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13234-C691-44ED-918E-5C4A0927AF5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358782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9E3CD63A-52A9-48FA-B657-36DA4FB0F3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>
            <a:extLst>
              <a:ext uri="{FF2B5EF4-FFF2-40B4-BE49-F238E27FC236}">
                <a16:creationId xmlns:a16="http://schemas.microsoft.com/office/drawing/2014/main" id="{F71BF96A-E900-4B88-BB5B-7EF3EA98406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892757B8-0EB7-4A09-A2EB-7CBF5BBD5C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50D277-163D-426B-8731-1C4F613F748B}" type="datetimeFigureOut">
              <a:rPr lang="cs-CZ" smtClean="0"/>
              <a:t>27.02.2022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1B8CE585-ABF1-4CB9-81AF-5380D65AAF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7C3F0627-3D8A-4A0B-8BF3-9086638099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13234-C691-44ED-918E-5C4A0927AF5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821435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>
            <a:extLst>
              <a:ext uri="{FF2B5EF4-FFF2-40B4-BE49-F238E27FC236}">
                <a16:creationId xmlns:a16="http://schemas.microsoft.com/office/drawing/2014/main" id="{802A4F48-F32F-4C95-9C92-349E0EE6CE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>
            <a:extLst>
              <a:ext uri="{FF2B5EF4-FFF2-40B4-BE49-F238E27FC236}">
                <a16:creationId xmlns:a16="http://schemas.microsoft.com/office/drawing/2014/main" id="{D254823F-F128-47E8-B1AD-830B45053F3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0DD1008D-FBF6-4D56-B261-C9C64DC4CE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50D277-163D-426B-8731-1C4F613F748B}" type="datetimeFigureOut">
              <a:rPr lang="cs-CZ" smtClean="0"/>
              <a:t>27.02.2022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7B397BB7-1A5F-472B-90B7-63BA91CC14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127F15F5-C75E-4785-B1E0-B11FA7937A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13234-C691-44ED-918E-5C4A0927AF5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749365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9192A803-40FC-4FB8-9D1F-C95DB360FD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B95C4059-9555-4842-A9BD-833039C8BE7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495DAECE-8C37-4BBF-A330-C5A077C636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50D277-163D-426B-8731-1C4F613F748B}" type="datetimeFigureOut">
              <a:rPr lang="cs-CZ" smtClean="0"/>
              <a:t>27.02.2022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B16F79CA-72E8-4B71-A601-330D540E04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BA67445B-EFAC-4D91-BFE7-1EBB16B101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13234-C691-44ED-918E-5C4A0927AF5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972622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oddí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4C5DE0C7-F1D7-4614-9CEA-29A1901A5E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3FCA844F-0148-4D77-AF32-1D02AB2E1A5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CB6E6F75-E45D-446C-B5E0-23024DA044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50D277-163D-426B-8731-1C4F613F748B}" type="datetimeFigureOut">
              <a:rPr lang="cs-CZ" smtClean="0"/>
              <a:t>27.02.2022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4766949F-FFE6-4210-879E-382A2CD32F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67C39E8F-6CC2-420D-9D41-F6973210CC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13234-C691-44ED-918E-5C4A0927AF5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396255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57A62084-1A73-4370-A38E-AA81B450C7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E731B991-311B-47C7-839E-91B54F0B855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3DBD7665-747B-495E-AF25-01B070C116D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432052DD-FDA1-43C1-A4E4-8F86F06429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50D277-163D-426B-8731-1C4F613F748B}" type="datetimeFigureOut">
              <a:rPr lang="cs-CZ" smtClean="0"/>
              <a:t>27.02.2022</a:t>
            </a:fld>
            <a:endParaRPr lang="cs-CZ"/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ED05ABD6-D47F-4099-A0FB-61CEC10103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3FDDE4BF-EC8A-4E91-BA3B-0C96090B29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13234-C691-44ED-918E-5C4A0927AF5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731388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C79706AE-FF8B-4E00-A20C-68BF01D49E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A89F872A-A985-4E2E-884C-4D0DD9F3155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0A80CD26-AF96-4291-8825-392594D32E5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text 4">
            <a:extLst>
              <a:ext uri="{FF2B5EF4-FFF2-40B4-BE49-F238E27FC236}">
                <a16:creationId xmlns:a16="http://schemas.microsoft.com/office/drawing/2014/main" id="{19D90A44-0058-4A07-8AC4-B9C0C880607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6" name="Zástupný obsah 5">
            <a:extLst>
              <a:ext uri="{FF2B5EF4-FFF2-40B4-BE49-F238E27FC236}">
                <a16:creationId xmlns:a16="http://schemas.microsoft.com/office/drawing/2014/main" id="{F2EC4642-59D3-4A82-90B3-048D984247F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7" name="Zástupný symbol pro datum 6">
            <a:extLst>
              <a:ext uri="{FF2B5EF4-FFF2-40B4-BE49-F238E27FC236}">
                <a16:creationId xmlns:a16="http://schemas.microsoft.com/office/drawing/2014/main" id="{F7634D98-6AE4-40BA-AB55-C3418B28A5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50D277-163D-426B-8731-1C4F613F748B}" type="datetimeFigureOut">
              <a:rPr lang="cs-CZ" smtClean="0"/>
              <a:t>27.02.2022</a:t>
            </a:fld>
            <a:endParaRPr lang="cs-CZ"/>
          </a:p>
        </p:txBody>
      </p:sp>
      <p:sp>
        <p:nvSpPr>
          <p:cNvPr id="8" name="Zástupný symbol pro zápatí 7">
            <a:extLst>
              <a:ext uri="{FF2B5EF4-FFF2-40B4-BE49-F238E27FC236}">
                <a16:creationId xmlns:a16="http://schemas.microsoft.com/office/drawing/2014/main" id="{7E97572F-9498-46CE-AFD2-72A22B7708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>
            <a:extLst>
              <a:ext uri="{FF2B5EF4-FFF2-40B4-BE49-F238E27FC236}">
                <a16:creationId xmlns:a16="http://schemas.microsoft.com/office/drawing/2014/main" id="{DB010800-D032-4428-983B-817DA74BFD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13234-C691-44ED-918E-5C4A0927AF5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438959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592987B4-F8B5-4491-A073-ACAD76AD07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datum 2">
            <a:extLst>
              <a:ext uri="{FF2B5EF4-FFF2-40B4-BE49-F238E27FC236}">
                <a16:creationId xmlns:a16="http://schemas.microsoft.com/office/drawing/2014/main" id="{0BB09329-9A55-4576-B918-66D7EF110A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50D277-163D-426B-8731-1C4F613F748B}" type="datetimeFigureOut">
              <a:rPr lang="cs-CZ" smtClean="0"/>
              <a:t>27.02.2022</a:t>
            </a:fld>
            <a:endParaRPr lang="cs-CZ"/>
          </a:p>
        </p:txBody>
      </p:sp>
      <p:sp>
        <p:nvSpPr>
          <p:cNvPr id="4" name="Zástupný symbol pro zápatí 3">
            <a:extLst>
              <a:ext uri="{FF2B5EF4-FFF2-40B4-BE49-F238E27FC236}">
                <a16:creationId xmlns:a16="http://schemas.microsoft.com/office/drawing/2014/main" id="{70DC3CBF-79B4-42D2-8146-3E96D90D83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C23057C8-BD03-4A18-B2E6-783AD92E03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13234-C691-44ED-918E-5C4A0927AF5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91020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>
            <a:extLst>
              <a:ext uri="{FF2B5EF4-FFF2-40B4-BE49-F238E27FC236}">
                <a16:creationId xmlns:a16="http://schemas.microsoft.com/office/drawing/2014/main" id="{F16BF757-1016-406D-9371-3FAEFD30DC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50D277-163D-426B-8731-1C4F613F748B}" type="datetimeFigureOut">
              <a:rPr lang="cs-CZ" smtClean="0"/>
              <a:t>27.02.2022</a:t>
            </a:fld>
            <a:endParaRPr lang="cs-CZ"/>
          </a:p>
        </p:txBody>
      </p:sp>
      <p:sp>
        <p:nvSpPr>
          <p:cNvPr id="3" name="Zástupný symbol pro zápatí 2">
            <a:extLst>
              <a:ext uri="{FF2B5EF4-FFF2-40B4-BE49-F238E27FC236}">
                <a16:creationId xmlns:a16="http://schemas.microsoft.com/office/drawing/2014/main" id="{2252D3FA-500A-4839-8020-46F4B7808B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7B64BF0C-62E0-4A29-B2D5-758D2D9C4E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13234-C691-44ED-918E-5C4A0927AF5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704593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35EA8A54-BBF0-4875-89CC-BF287063B8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44A78911-8E34-4591-9B44-51F1ECDFD1D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text 3">
            <a:extLst>
              <a:ext uri="{FF2B5EF4-FFF2-40B4-BE49-F238E27FC236}">
                <a16:creationId xmlns:a16="http://schemas.microsoft.com/office/drawing/2014/main" id="{6CA9D60A-ED4F-4D25-B1C7-2BD49F4EAEF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4EB69B5D-AF77-45EB-B8D5-9E1017558D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50D277-163D-426B-8731-1C4F613F748B}" type="datetimeFigureOut">
              <a:rPr lang="cs-CZ" smtClean="0"/>
              <a:t>27.02.2022</a:t>
            </a:fld>
            <a:endParaRPr lang="cs-CZ"/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BC52CCDD-6A0B-4481-8775-F7CB363EDA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E42EC6EC-3C52-4275-8038-9AC151B0B1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13234-C691-44ED-918E-5C4A0927AF5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870567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2BC6DF63-4F0B-488E-B644-36EE80730E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obrázku 2">
            <a:extLst>
              <a:ext uri="{FF2B5EF4-FFF2-40B4-BE49-F238E27FC236}">
                <a16:creationId xmlns:a16="http://schemas.microsoft.com/office/drawing/2014/main" id="{13913AF4-53BE-4B8A-B0D0-4F4C9A52150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text 3">
            <a:extLst>
              <a:ext uri="{FF2B5EF4-FFF2-40B4-BE49-F238E27FC236}">
                <a16:creationId xmlns:a16="http://schemas.microsoft.com/office/drawing/2014/main" id="{34690D91-0385-4CE8-9F11-46FEB16D615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2F49B0D0-74AB-4F7C-976D-F3E38A1EF8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50D277-163D-426B-8731-1C4F613F748B}" type="datetimeFigureOut">
              <a:rPr lang="cs-CZ" smtClean="0"/>
              <a:t>27.02.2022</a:t>
            </a:fld>
            <a:endParaRPr lang="cs-CZ"/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B1503F45-E057-400F-8949-C19B59165B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FE63BF36-6785-41A8-86BF-CD39EC2F4C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13234-C691-44ED-918E-5C4A0927AF5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510068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nadpis 1">
            <a:extLst>
              <a:ext uri="{FF2B5EF4-FFF2-40B4-BE49-F238E27FC236}">
                <a16:creationId xmlns:a16="http://schemas.microsoft.com/office/drawing/2014/main" id="{22511DA3-86FA-4355-B8BA-5875A6FB99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78465BF5-B09E-4889-A1B7-018308E8BFD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083D1525-5BDF-4896-9517-AC5CAE8914F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50D277-163D-426B-8731-1C4F613F748B}" type="datetimeFigureOut">
              <a:rPr lang="cs-CZ" smtClean="0"/>
              <a:t>27.02.2022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1A6657F8-D3AD-47F0-BEAA-2CD25A99B1F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3577709D-C7BF-4AE6-8734-0C7615A0601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B13234-C691-44ED-918E-5C4A0927AF5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501076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tags" Target="../tags/tag8.xml"/><Relationship Id="rId13" Type="http://schemas.microsoft.com/office/2014/relationships/chartEx" Target="../charts/chartEx1.xml"/><Relationship Id="rId3" Type="http://schemas.openxmlformats.org/officeDocument/2006/relationships/tags" Target="../tags/tag3.xml"/><Relationship Id="rId7" Type="http://schemas.openxmlformats.org/officeDocument/2006/relationships/tags" Target="../tags/tag7.xml"/><Relationship Id="rId12" Type="http://schemas.openxmlformats.org/officeDocument/2006/relationships/slideLayout" Target="../slideLayouts/slideLayout2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tags" Target="../tags/tag6.xml"/><Relationship Id="rId11" Type="http://schemas.openxmlformats.org/officeDocument/2006/relationships/tags" Target="../tags/tag11.xml"/><Relationship Id="rId5" Type="http://schemas.openxmlformats.org/officeDocument/2006/relationships/tags" Target="../tags/tag5.xml"/><Relationship Id="rId10" Type="http://schemas.openxmlformats.org/officeDocument/2006/relationships/tags" Target="../tags/tag10.xml"/><Relationship Id="rId4" Type="http://schemas.openxmlformats.org/officeDocument/2006/relationships/tags" Target="../tags/tag4.xml"/><Relationship Id="rId9" Type="http://schemas.openxmlformats.org/officeDocument/2006/relationships/tags" Target="../tags/tag9.xml"/><Relationship Id="rId14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tags" Target="../tags/tag19.xml"/><Relationship Id="rId18" Type="http://schemas.openxmlformats.org/officeDocument/2006/relationships/image" Target="NULL"/><Relationship Id="rId3" Type="http://schemas.openxmlformats.org/officeDocument/2006/relationships/tags" Target="../tags/tag14.xml"/><Relationship Id="rId7" Type="http://schemas.openxmlformats.org/officeDocument/2006/relationships/tags" Target="../tags/tag18.xml"/><Relationship Id="rId2" Type="http://schemas.openxmlformats.org/officeDocument/2006/relationships/tags" Target="../tags/tag13.xml"/><Relationship Id="rId1" Type="http://schemas.openxmlformats.org/officeDocument/2006/relationships/tags" Target="../tags/tag12.xml"/><Relationship Id="rId6" Type="http://schemas.openxmlformats.org/officeDocument/2006/relationships/tags" Target="../tags/tag17.xml"/><Relationship Id="rId11" Type="http://schemas.microsoft.com/office/2014/relationships/chartEx" Target="../charts/chartEx2.xml"/><Relationship Id="rId5" Type="http://schemas.openxmlformats.org/officeDocument/2006/relationships/tags" Target="../tags/tag16.xml"/><Relationship Id="rId10" Type="http://schemas.openxmlformats.org/officeDocument/2006/relationships/slideLayout" Target="../slideLayouts/slideLayout1.xml"/><Relationship Id="rId4" Type="http://schemas.openxmlformats.org/officeDocument/2006/relationships/tags" Target="../tags/tag15.xml"/><Relationship Id="rId9" Type="http://schemas.openxmlformats.org/officeDocument/2006/relationships/tags" Target="../tags/tag20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21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.bin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.xml"/><Relationship Id="rId3" Type="http://schemas.openxmlformats.org/officeDocument/2006/relationships/tags" Target="../tags/tag24.xml"/><Relationship Id="rId7" Type="http://schemas.openxmlformats.org/officeDocument/2006/relationships/tags" Target="../tags/tag28.xml"/><Relationship Id="rId2" Type="http://schemas.openxmlformats.org/officeDocument/2006/relationships/tags" Target="../tags/tag23.xml"/><Relationship Id="rId1" Type="http://schemas.openxmlformats.org/officeDocument/2006/relationships/tags" Target="../tags/tag22.xml"/><Relationship Id="rId6" Type="http://schemas.openxmlformats.org/officeDocument/2006/relationships/tags" Target="../tags/tag27.xml"/><Relationship Id="rId5" Type="http://schemas.openxmlformats.org/officeDocument/2006/relationships/tags" Target="../tags/tag26.xml"/><Relationship Id="rId10" Type="http://schemas.openxmlformats.org/officeDocument/2006/relationships/image" Target="NULL"/><Relationship Id="rId4" Type="http://schemas.openxmlformats.org/officeDocument/2006/relationships/tags" Target="../tags/tag25.xml"/><Relationship Id="rId9" Type="http://schemas.microsoft.com/office/2014/relationships/chartEx" Target="../charts/chartEx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cx1="http://schemas.microsoft.com/office/drawing/2015/9/8/chartex">
        <mc:Choice Requires="cx1">
          <p:graphicFrame>
            <p:nvGraphicFramePr>
              <p:cNvPr id="7" name="Graf 6">
                <a:extLst>
                  <a:ext uri="{FF2B5EF4-FFF2-40B4-BE49-F238E27FC236}">
                    <a16:creationId xmlns:a16="http://schemas.microsoft.com/office/drawing/2014/main" id="{EC79EEF5-B3F1-4DC3-9243-A730769480D8}"/>
                  </a:ext>
                </a:extLst>
              </p:cNvPr>
              <p:cNvGraphicFramePr/>
              <p:nvPr>
                <p:custDataLst>
                  <p:tags r:id="rId1"/>
                </p:custDataLst>
              </p:nvPr>
            </p:nvGraphicFramePr>
            <p:xfrm>
              <a:off x="3167878" y="1977343"/>
              <a:ext cx="6146325" cy="3404588"/>
            </p:xfrm>
            <a:graphic>
              <a:graphicData uri="http://schemas.microsoft.com/office/drawing/2014/chartex">
                <cx:chart xmlns:cx="http://schemas.microsoft.com/office/drawing/2014/chartex" xmlns:r="http://schemas.openxmlformats.org/officeDocument/2006/relationships" r:id="rId13"/>
              </a:graphicData>
            </a:graphic>
          </p:graphicFrame>
        </mc:Choice>
        <mc:Fallback xmlns="">
          <p:pic>
            <p:nvPicPr>
              <p:cNvPr id="7" name="Graf 6">
                <a:extLst>
                  <a:ext uri="{FF2B5EF4-FFF2-40B4-BE49-F238E27FC236}">
                    <a16:creationId xmlns:a16="http://schemas.microsoft.com/office/drawing/2014/main" id="{EC79EEF5-B3F1-4DC3-9243-A730769480D8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14"/>
              <a:stretch>
                <a:fillRect/>
              </a:stretch>
            </p:blipFill>
            <p:spPr>
              <a:xfrm>
                <a:off x="3167878" y="1977343"/>
                <a:ext cx="6146325" cy="3404588"/>
              </a:xfrm>
              <a:prstGeom prst="rect">
                <a:avLst/>
              </a:prstGeom>
            </p:spPr>
          </p:pic>
        </mc:Fallback>
      </mc:AlternateContent>
      <p:sp>
        <p:nvSpPr>
          <p:cNvPr id="2" name="TextovéPole 1">
            <a:extLst>
              <a:ext uri="{FF2B5EF4-FFF2-40B4-BE49-F238E27FC236}">
                <a16:creationId xmlns:a16="http://schemas.microsoft.com/office/drawing/2014/main" id="{48974BBF-9899-4C1A-A398-BFA617907BDB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4737551" y="4644650"/>
            <a:ext cx="38023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1100" dirty="0">
                <a:latin typeface="Arial" panose="020B0604020202020204" pitchFamily="34" charset="0"/>
                <a:cs typeface="Arial" panose="020B0604020202020204" pitchFamily="34" charset="0"/>
              </a:rPr>
              <a:t>5.6</a:t>
            </a:r>
          </a:p>
        </p:txBody>
      </p:sp>
      <p:sp>
        <p:nvSpPr>
          <p:cNvPr id="5" name="TextovéPole 4">
            <a:extLst>
              <a:ext uri="{FF2B5EF4-FFF2-40B4-BE49-F238E27FC236}">
                <a16:creationId xmlns:a16="http://schemas.microsoft.com/office/drawing/2014/main" id="{2098F351-8C2F-4D47-9EE6-08D7FA9F0908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6119682" y="4549741"/>
            <a:ext cx="38023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1100" dirty="0">
                <a:latin typeface="Arial" panose="020B0604020202020204" pitchFamily="34" charset="0"/>
                <a:cs typeface="Arial" panose="020B0604020202020204" pitchFamily="34" charset="0"/>
              </a:rPr>
              <a:t>7.7</a:t>
            </a:r>
          </a:p>
        </p:txBody>
      </p:sp>
      <p:sp>
        <p:nvSpPr>
          <p:cNvPr id="6" name="TextovéPole 5">
            <a:extLst>
              <a:ext uri="{FF2B5EF4-FFF2-40B4-BE49-F238E27FC236}">
                <a16:creationId xmlns:a16="http://schemas.microsoft.com/office/drawing/2014/main" id="{A8E9F979-208C-4E3C-82D8-033119518E96}"/>
              </a:ext>
            </a:extLst>
          </p:cNvPr>
          <p:cNvSpPr txBox="1"/>
          <p:nvPr>
            <p:custDataLst>
              <p:tags r:id="rId4"/>
            </p:custDataLst>
          </p:nvPr>
        </p:nvSpPr>
        <p:spPr>
          <a:xfrm>
            <a:off x="7473879" y="4257088"/>
            <a:ext cx="45878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1100" dirty="0">
                <a:latin typeface="Arial" panose="020B0604020202020204" pitchFamily="34" charset="0"/>
                <a:cs typeface="Arial" panose="020B0604020202020204" pitchFamily="34" charset="0"/>
              </a:rPr>
              <a:t>13.7</a:t>
            </a:r>
          </a:p>
        </p:txBody>
      </p:sp>
      <p:sp>
        <p:nvSpPr>
          <p:cNvPr id="8" name="TextovéPole 7">
            <a:extLst>
              <a:ext uri="{FF2B5EF4-FFF2-40B4-BE49-F238E27FC236}">
                <a16:creationId xmlns:a16="http://schemas.microsoft.com/office/drawing/2014/main" id="{31B48607-BB82-4C8C-A8E5-B6FA032A4407}"/>
              </a:ext>
            </a:extLst>
          </p:cNvPr>
          <p:cNvSpPr txBox="1"/>
          <p:nvPr>
            <p:custDataLst>
              <p:tags r:id="rId5"/>
            </p:custDataLst>
          </p:nvPr>
        </p:nvSpPr>
        <p:spPr>
          <a:xfrm>
            <a:off x="8806882" y="4115197"/>
            <a:ext cx="45878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1100" dirty="0">
                <a:latin typeface="Arial" panose="020B0604020202020204" pitchFamily="34" charset="0"/>
                <a:cs typeface="Arial" panose="020B0604020202020204" pitchFamily="34" charset="0"/>
              </a:rPr>
              <a:t>16.4</a:t>
            </a:r>
          </a:p>
        </p:txBody>
      </p:sp>
      <p:sp>
        <p:nvSpPr>
          <p:cNvPr id="3" name="TextovéPole 2">
            <a:extLst>
              <a:ext uri="{FF2B5EF4-FFF2-40B4-BE49-F238E27FC236}">
                <a16:creationId xmlns:a16="http://schemas.microsoft.com/office/drawing/2014/main" id="{5B3FE0FC-9D63-43C0-BF4C-C7CC4448ED0F}"/>
              </a:ext>
            </a:extLst>
          </p:cNvPr>
          <p:cNvSpPr txBox="1"/>
          <p:nvPr>
            <p:custDataLst>
              <p:tags r:id="rId6"/>
            </p:custDataLst>
          </p:nvPr>
        </p:nvSpPr>
        <p:spPr>
          <a:xfrm>
            <a:off x="4737552" y="4485764"/>
            <a:ext cx="38023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1100" dirty="0">
                <a:latin typeface="Arial" panose="020B0604020202020204" pitchFamily="34" charset="0"/>
                <a:cs typeface="Arial" panose="020B0604020202020204" pitchFamily="34" charset="0"/>
              </a:rPr>
              <a:t>8.9</a:t>
            </a:r>
          </a:p>
        </p:txBody>
      </p:sp>
      <p:sp>
        <p:nvSpPr>
          <p:cNvPr id="9" name="TextovéPole 8">
            <a:extLst>
              <a:ext uri="{FF2B5EF4-FFF2-40B4-BE49-F238E27FC236}">
                <a16:creationId xmlns:a16="http://schemas.microsoft.com/office/drawing/2014/main" id="{9541C762-31E1-4090-BD9B-B284153AFCE4}"/>
              </a:ext>
            </a:extLst>
          </p:cNvPr>
          <p:cNvSpPr txBox="1"/>
          <p:nvPr>
            <p:custDataLst>
              <p:tags r:id="rId7"/>
            </p:custDataLst>
          </p:nvPr>
        </p:nvSpPr>
        <p:spPr>
          <a:xfrm>
            <a:off x="6100288" y="4360903"/>
            <a:ext cx="45878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1100" dirty="0">
                <a:latin typeface="Arial" panose="020B0604020202020204" pitchFamily="34" charset="0"/>
                <a:cs typeface="Arial" panose="020B0604020202020204" pitchFamily="34" charset="0"/>
              </a:rPr>
              <a:t>11.6</a:t>
            </a:r>
          </a:p>
        </p:txBody>
      </p:sp>
      <p:sp>
        <p:nvSpPr>
          <p:cNvPr id="10" name="TextovéPole 9">
            <a:extLst>
              <a:ext uri="{FF2B5EF4-FFF2-40B4-BE49-F238E27FC236}">
                <a16:creationId xmlns:a16="http://schemas.microsoft.com/office/drawing/2014/main" id="{671A021E-1F4B-4124-98D2-53A438DFF064}"/>
              </a:ext>
            </a:extLst>
          </p:cNvPr>
          <p:cNvSpPr txBox="1"/>
          <p:nvPr>
            <p:custDataLst>
              <p:tags r:id="rId8"/>
            </p:custDataLst>
          </p:nvPr>
        </p:nvSpPr>
        <p:spPr>
          <a:xfrm>
            <a:off x="7487692" y="3767049"/>
            <a:ext cx="45878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1100" dirty="0">
                <a:latin typeface="Arial" panose="020B0604020202020204" pitchFamily="34" charset="0"/>
                <a:cs typeface="Arial" panose="020B0604020202020204" pitchFamily="34" charset="0"/>
              </a:rPr>
              <a:t>23.7</a:t>
            </a:r>
          </a:p>
        </p:txBody>
      </p:sp>
      <p:sp>
        <p:nvSpPr>
          <p:cNvPr id="12" name="TextovéPole 11">
            <a:extLst>
              <a:ext uri="{FF2B5EF4-FFF2-40B4-BE49-F238E27FC236}">
                <a16:creationId xmlns:a16="http://schemas.microsoft.com/office/drawing/2014/main" id="{228AAC3B-6B10-4C95-972A-20C5870D1FF3}"/>
              </a:ext>
            </a:extLst>
          </p:cNvPr>
          <p:cNvSpPr txBox="1"/>
          <p:nvPr>
            <p:custDataLst>
              <p:tags r:id="rId9"/>
            </p:custDataLst>
          </p:nvPr>
        </p:nvSpPr>
        <p:spPr>
          <a:xfrm>
            <a:off x="8855423" y="3066009"/>
            <a:ext cx="45878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1100" dirty="0">
                <a:latin typeface="Arial" panose="020B0604020202020204" pitchFamily="34" charset="0"/>
                <a:cs typeface="Arial" panose="020B0604020202020204" pitchFamily="34" charset="0"/>
              </a:rPr>
              <a:t>38.3</a:t>
            </a:r>
          </a:p>
        </p:txBody>
      </p:sp>
      <p:sp>
        <p:nvSpPr>
          <p:cNvPr id="15" name="TextovéPole 14">
            <a:extLst>
              <a:ext uri="{FF2B5EF4-FFF2-40B4-BE49-F238E27FC236}">
                <a16:creationId xmlns:a16="http://schemas.microsoft.com/office/drawing/2014/main" id="{44473281-F36B-4FD7-91B8-3856D426C14F}"/>
              </a:ext>
            </a:extLst>
          </p:cNvPr>
          <p:cNvSpPr txBox="1"/>
          <p:nvPr>
            <p:custDataLst>
              <p:tags r:id="rId10"/>
            </p:custDataLst>
          </p:nvPr>
        </p:nvSpPr>
        <p:spPr>
          <a:xfrm>
            <a:off x="3746535" y="2063513"/>
            <a:ext cx="204564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i="1">
                <a:latin typeface="Arial" panose="020B0604020202020204" pitchFamily="34" charset="0"/>
                <a:cs typeface="Arial" panose="020B0604020202020204" pitchFamily="34" charset="0"/>
              </a:rPr>
              <a:t>Outlier</a:t>
            </a:r>
            <a:r>
              <a:rPr lang="cs-CZ" sz="1000" i="1">
                <a:latin typeface="Arial" panose="020B0604020202020204" pitchFamily="34" charset="0"/>
                <a:cs typeface="Arial" panose="020B0604020202020204" pitchFamily="34" charset="0"/>
              </a:rPr>
              <a:t>s </a:t>
            </a:r>
            <a:r>
              <a:rPr lang="en-GB" sz="1000" i="1" dirty="0">
                <a:latin typeface="Arial" panose="020B0604020202020204" pitchFamily="34" charset="0"/>
                <a:cs typeface="Arial" panose="020B0604020202020204" pitchFamily="34" charset="0"/>
              </a:rPr>
              <a:t>not shown</a:t>
            </a:r>
          </a:p>
        </p:txBody>
      </p:sp>
      <p:sp>
        <p:nvSpPr>
          <p:cNvPr id="16" name="TextovéPole 15">
            <a:extLst>
              <a:ext uri="{FF2B5EF4-FFF2-40B4-BE49-F238E27FC236}">
                <a16:creationId xmlns:a16="http://schemas.microsoft.com/office/drawing/2014/main" id="{085877E2-A982-434C-A740-A77790F99BCF}"/>
              </a:ext>
            </a:extLst>
          </p:cNvPr>
          <p:cNvSpPr txBox="1"/>
          <p:nvPr>
            <p:custDataLst>
              <p:tags r:id="rId11"/>
            </p:custDataLst>
          </p:nvPr>
        </p:nvSpPr>
        <p:spPr>
          <a:xfrm>
            <a:off x="3296265" y="5750789"/>
            <a:ext cx="533313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Fig</a:t>
            </a:r>
            <a:r>
              <a:rPr lang="cs-CZ" sz="1400" b="1" dirty="0" err="1">
                <a:latin typeface="Arial" panose="020B0604020202020204" pitchFamily="34" charset="0"/>
                <a:cs typeface="Arial" panose="020B0604020202020204" pitchFamily="34" charset="0"/>
              </a:rPr>
              <a:t>ure</a:t>
            </a:r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400" b="1" dirty="0">
                <a:latin typeface="Arial" panose="020B0604020202020204" pitchFamily="34" charset="0"/>
                <a:cs typeface="Arial" panose="020B0604020202020204" pitchFamily="34" charset="0"/>
              </a:rPr>
              <a:t>1.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400" dirty="0"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r>
              <a:rPr lang="en-GB" sz="1400" dirty="0" err="1">
                <a:latin typeface="Arial" panose="020B0604020202020204" pitchFamily="34" charset="0"/>
                <a:cs typeface="Arial" panose="020B0604020202020204" pitchFamily="34" charset="0"/>
              </a:rPr>
              <a:t>sTnT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 increase in time – patients with </a:t>
            </a:r>
            <a:r>
              <a:rPr lang="cs-CZ" sz="1400" dirty="0">
                <a:latin typeface="Arial" panose="020B0604020202020204" pitchFamily="34" charset="0"/>
                <a:cs typeface="Arial" panose="020B0604020202020204" pitchFamily="34" charset="0"/>
              </a:rPr>
              <a:t>DSE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 (N=2</a:t>
            </a:r>
            <a:r>
              <a:rPr lang="cs-CZ" sz="1400" dirty="0">
                <a:latin typeface="Arial" panose="020B0604020202020204" pitchFamily="34" charset="0"/>
                <a:cs typeface="Arial" panose="020B0604020202020204" pitchFamily="34" charset="0"/>
              </a:rPr>
              <a:t>6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9824053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cx1="http://schemas.microsoft.com/office/drawing/2015/9/8/chartex">
        <mc:Choice Requires="cx1">
          <p:graphicFrame>
            <p:nvGraphicFramePr>
              <p:cNvPr id="26" name="Graf 25"/>
              <p:cNvGraphicFramePr/>
              <p:nvPr>
                <p:custDataLst>
                  <p:tags r:id="rId1"/>
                </p:custDataLst>
              </p:nvPr>
            </p:nvGraphicFramePr>
            <p:xfrm>
              <a:off x="951928" y="1237515"/>
              <a:ext cx="4521769" cy="4319924"/>
            </p:xfrm>
            <a:graphic>
              <a:graphicData uri="http://schemas.microsoft.com/office/drawing/2014/chartex">
                <cx:chart xmlns:cx="http://schemas.microsoft.com/office/drawing/2014/chartex" xmlns:r="http://schemas.openxmlformats.org/officeDocument/2006/relationships" r:id="rId11"/>
              </a:graphicData>
            </a:graphic>
          </p:graphicFrame>
        </mc:Choice>
        <mc:Fallback xmlns="">
          <p:pic>
            <p:nvPicPr>
              <p:cNvPr id="26" name="Graf 25"/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18"/>
              <a:stretch>
                <a:fillRect/>
              </a:stretch>
            </p:blipFill>
            <p:spPr>
              <a:xfrm>
                <a:off x="951928" y="1237515"/>
                <a:ext cx="4521769" cy="4319924"/>
              </a:xfrm>
              <a:prstGeom prst="rect">
                <a:avLst/>
              </a:prstGeom>
            </p:spPr>
          </p:pic>
        </mc:Fallback>
      </mc:AlternateContent>
      <p:sp>
        <p:nvSpPr>
          <p:cNvPr id="10" name="TextovéPole 9"/>
          <p:cNvSpPr txBox="1"/>
          <p:nvPr>
            <p:custDataLst>
              <p:tags r:id="rId2"/>
            </p:custDataLst>
          </p:nvPr>
        </p:nvSpPr>
        <p:spPr>
          <a:xfrm>
            <a:off x="5599188" y="4131476"/>
            <a:ext cx="258778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* Mann-Whitney U test p-value</a:t>
            </a:r>
          </a:p>
        </p:txBody>
      </p:sp>
      <p:graphicFrame>
        <p:nvGraphicFramePr>
          <p:cNvPr id="8" name="Tabulka 7"/>
          <p:cNvGraphicFramePr>
            <a:graphicFrameLocks noGrp="1"/>
          </p:cNvGraphicFramePr>
          <p:nvPr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1414241419"/>
              </p:ext>
            </p:extLst>
          </p:nvPr>
        </p:nvGraphicFramePr>
        <p:xfrm>
          <a:off x="5457787" y="2900901"/>
          <a:ext cx="2384955" cy="1097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25964">
                  <a:extLst>
                    <a:ext uri="{9D8B030D-6E8A-4147-A177-3AD203B41FA5}">
                      <a16:colId xmlns:a16="http://schemas.microsoft.com/office/drawing/2014/main" val="2538731692"/>
                    </a:ext>
                  </a:extLst>
                </a:gridCol>
                <a:gridCol w="720436">
                  <a:extLst>
                    <a:ext uri="{9D8B030D-6E8A-4147-A177-3AD203B41FA5}">
                      <a16:colId xmlns:a16="http://schemas.microsoft.com/office/drawing/2014/main" val="1899866661"/>
                    </a:ext>
                  </a:extLst>
                </a:gridCol>
                <a:gridCol w="738555">
                  <a:extLst>
                    <a:ext uri="{9D8B030D-6E8A-4147-A177-3AD203B41FA5}">
                      <a16:colId xmlns:a16="http://schemas.microsoft.com/office/drawing/2014/main" val="2326043310"/>
                    </a:ext>
                  </a:extLst>
                </a:gridCol>
              </a:tblGrid>
              <a:tr h="258128">
                <a:tc>
                  <a:txBody>
                    <a:bodyPr/>
                    <a:lstStyle/>
                    <a:p>
                      <a:pPr algn="l"/>
                      <a:r>
                        <a:rPr lang="en-GB" sz="1200" b="0" noProof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Method</a:t>
                      </a:r>
                      <a:r>
                        <a:rPr lang="cs-CZ" sz="1200" b="0" noProof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</a:t>
                      </a:r>
                      <a:r>
                        <a:rPr lang="en-GB" sz="1200" b="0" noProof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*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0" noProof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DSE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0" noProof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ExSE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35218351"/>
                  </a:ext>
                </a:extLst>
              </a:tr>
              <a:tr h="258128">
                <a:tc>
                  <a:txBody>
                    <a:bodyPr/>
                    <a:lstStyle/>
                    <a:p>
                      <a:pPr algn="l"/>
                      <a:r>
                        <a:rPr lang="en-GB" sz="1200" b="0" noProof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DSE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2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–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2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–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69550372"/>
                  </a:ext>
                </a:extLst>
              </a:tr>
              <a:tr h="258128">
                <a:tc>
                  <a:txBody>
                    <a:bodyPr/>
                    <a:lstStyle/>
                    <a:p>
                      <a:pPr algn="l"/>
                      <a:r>
                        <a:rPr lang="en-GB" sz="1200" b="0" noProof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ExSE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noProof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&lt;0.001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2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–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89981620"/>
                  </a:ext>
                </a:extLst>
              </a:tr>
              <a:tr h="258128">
                <a:tc>
                  <a:txBody>
                    <a:bodyPr/>
                    <a:lstStyle/>
                    <a:p>
                      <a:pPr algn="l"/>
                      <a:r>
                        <a:rPr lang="en-GB" sz="1200" b="0" noProof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DIP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noProof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&lt;0.001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noProof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&lt;0.001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31274305"/>
                  </a:ext>
                </a:extLst>
              </a:tr>
            </a:tbl>
          </a:graphicData>
        </a:graphic>
      </p:graphicFrame>
      <p:sp>
        <p:nvSpPr>
          <p:cNvPr id="25" name="TextovéPole 24"/>
          <p:cNvSpPr txBox="1"/>
          <p:nvPr>
            <p:custDataLst>
              <p:tags r:id="rId4"/>
            </p:custDataLst>
          </p:nvPr>
        </p:nvSpPr>
        <p:spPr>
          <a:xfrm>
            <a:off x="1126147" y="5638190"/>
            <a:ext cx="73845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err="1">
                <a:latin typeface="Arial" panose="020B0604020202020204" pitchFamily="34" charset="0"/>
                <a:cs typeface="Arial" panose="020B0604020202020204" pitchFamily="34" charset="0"/>
              </a:rPr>
              <a:t>Figure</a:t>
            </a:r>
            <a:r>
              <a:rPr lang="cs-CZ" sz="1400" b="1" dirty="0">
                <a:latin typeface="Arial" panose="020B0604020202020204" pitchFamily="34" charset="0"/>
                <a:cs typeface="Arial" panose="020B0604020202020204" pitchFamily="34" charset="0"/>
              </a:rPr>
              <a:t> 2.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Change of </a:t>
            </a:r>
            <a:r>
              <a:rPr lang="cs-CZ" sz="1400" dirty="0" err="1">
                <a:latin typeface="Arial" panose="020B0604020202020204" pitchFamily="34" charset="0"/>
                <a:cs typeface="Arial" panose="020B0604020202020204" pitchFamily="34" charset="0"/>
              </a:rPr>
              <a:t>hs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TnT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400" dirty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cs-CZ" sz="1400" dirty="0" err="1">
                <a:latin typeface="Arial" panose="020B0604020202020204" pitchFamily="34" charset="0"/>
                <a:cs typeface="Arial" panose="020B0604020202020204" pitchFamily="34" charset="0"/>
              </a:rPr>
              <a:t>from</a:t>
            </a:r>
            <a:r>
              <a:rPr lang="cs-CZ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baseline </a:t>
            </a:r>
            <a:r>
              <a:rPr lang="cs-CZ" sz="1400" dirty="0">
                <a:latin typeface="Arial" panose="020B0604020202020204" pitchFamily="34" charset="0"/>
                <a:cs typeface="Arial" panose="020B0604020202020204" pitchFamily="34" charset="0"/>
              </a:rPr>
              <a:t>to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180 min</a:t>
            </a:r>
            <a:r>
              <a:rPr lang="cs-CZ" sz="1400" dirty="0">
                <a:latin typeface="Arial" panose="020B0604020202020204" pitchFamily="34" charset="0"/>
                <a:cs typeface="Arial" panose="020B0604020202020204" pitchFamily="34" charset="0"/>
              </a:rPr>
              <a:t>.)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3" name="Tabulka 2">
            <a:extLst>
              <a:ext uri="{FF2B5EF4-FFF2-40B4-BE49-F238E27FC236}">
                <a16:creationId xmlns:a16="http://schemas.microsoft.com/office/drawing/2014/main" id="{7CA79299-B026-4F18-BF8E-46F79B07A5F5}"/>
              </a:ext>
            </a:extLst>
          </p:cNvPr>
          <p:cNvGraphicFramePr>
            <a:graphicFrameLocks noGrp="1"/>
          </p:cNvGraphicFramePr>
          <p:nvPr>
            <p:custDataLst>
              <p:tags r:id="rId5"/>
            </p:custDataLst>
            <p:extLst>
              <p:ext uri="{D42A27DB-BD31-4B8C-83A1-F6EECF244321}">
                <p14:modId xmlns:p14="http://schemas.microsoft.com/office/powerpoint/2010/main" val="3574224233"/>
              </p:ext>
            </p:extLst>
          </p:nvPr>
        </p:nvGraphicFramePr>
        <p:xfrm>
          <a:off x="4988068" y="1655025"/>
          <a:ext cx="3324396" cy="46881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108132">
                  <a:extLst>
                    <a:ext uri="{9D8B030D-6E8A-4147-A177-3AD203B41FA5}">
                      <a16:colId xmlns:a16="http://schemas.microsoft.com/office/drawing/2014/main" val="3840888970"/>
                    </a:ext>
                  </a:extLst>
                </a:gridCol>
                <a:gridCol w="1108132">
                  <a:extLst>
                    <a:ext uri="{9D8B030D-6E8A-4147-A177-3AD203B41FA5}">
                      <a16:colId xmlns:a16="http://schemas.microsoft.com/office/drawing/2014/main" val="46630952"/>
                    </a:ext>
                  </a:extLst>
                </a:gridCol>
                <a:gridCol w="1108132">
                  <a:extLst>
                    <a:ext uri="{9D8B030D-6E8A-4147-A177-3AD203B41FA5}">
                      <a16:colId xmlns:a16="http://schemas.microsoft.com/office/drawing/2014/main" val="3152297034"/>
                    </a:ext>
                  </a:extLst>
                </a:gridCol>
              </a:tblGrid>
              <a:tr h="234409">
                <a:tc>
                  <a:txBody>
                    <a:bodyPr/>
                    <a:lstStyle/>
                    <a:p>
                      <a:pPr algn="ctr" fontAlgn="b"/>
                      <a:r>
                        <a:rPr lang="cs-CZ" sz="12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DSE (N=46)</a:t>
                      </a:r>
                      <a:endParaRPr lang="cs-CZ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200" b="1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ExSE</a:t>
                      </a:r>
                      <a:r>
                        <a:rPr lang="cs-CZ" sz="12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(N=46)</a:t>
                      </a:r>
                      <a:endParaRPr lang="cs-CZ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2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DIP (N=43)</a:t>
                      </a:r>
                      <a:endParaRPr lang="cs-CZ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23760981"/>
                  </a:ext>
                </a:extLst>
              </a:tr>
              <a:tr h="234409">
                <a:tc>
                  <a:txBody>
                    <a:bodyPr/>
                    <a:lstStyle/>
                    <a:p>
                      <a:pPr algn="ctr" fontAlgn="b"/>
                      <a:r>
                        <a:rPr lang="cs-CZ" sz="12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9.4 (1.5–85.6)</a:t>
                      </a:r>
                      <a:endParaRPr lang="cs-CZ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2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1.1 (-0.9–15.7)</a:t>
                      </a:r>
                      <a:endParaRPr lang="cs-CZ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2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-0.1 (-1.4–2.1)</a:t>
                      </a:r>
                      <a:endParaRPr lang="cs-CZ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40616175"/>
                  </a:ext>
                </a:extLst>
              </a:tr>
            </a:tbl>
          </a:graphicData>
        </a:graphic>
      </p:graphicFrame>
      <p:sp>
        <p:nvSpPr>
          <p:cNvPr id="27" name="Obdélník 26">
            <a:extLst>
              <a:ext uri="{FF2B5EF4-FFF2-40B4-BE49-F238E27FC236}">
                <a16:creationId xmlns:a16="http://schemas.microsoft.com/office/drawing/2014/main" id="{7924B8FA-64D6-412A-8DDB-5327CF81AE5C}"/>
              </a:ext>
            </a:extLst>
          </p:cNvPr>
          <p:cNvSpPr/>
          <p:nvPr>
            <p:custDataLst>
              <p:tags r:id="rId6"/>
            </p:custDataLst>
          </p:nvPr>
        </p:nvSpPr>
        <p:spPr>
          <a:xfrm>
            <a:off x="4789821" y="1228136"/>
            <a:ext cx="372089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200" b="1" u="sng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Median of change in </a:t>
            </a:r>
            <a:r>
              <a:rPr lang="cs-CZ" sz="1200" b="1" u="sng" dirty="0" err="1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hs</a:t>
            </a:r>
            <a:r>
              <a:rPr lang="en-GB" sz="1200" b="1" u="sng" dirty="0" err="1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TnT</a:t>
            </a:r>
            <a:r>
              <a:rPr lang="en-GB" sz="1200" b="1" u="sng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(5th–95th percentile)</a:t>
            </a:r>
            <a:endParaRPr lang="en-GB" sz="1200" b="1" u="sng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Obdélník 27">
            <a:extLst>
              <a:ext uri="{FF2B5EF4-FFF2-40B4-BE49-F238E27FC236}">
                <a16:creationId xmlns:a16="http://schemas.microsoft.com/office/drawing/2014/main" id="{A9167C82-41FD-4D94-A6B7-EDD1B98B2A5B}"/>
              </a:ext>
            </a:extLst>
          </p:cNvPr>
          <p:cNvSpPr/>
          <p:nvPr>
            <p:custDataLst>
              <p:tags r:id="rId7"/>
            </p:custDataLst>
          </p:nvPr>
        </p:nvSpPr>
        <p:spPr>
          <a:xfrm>
            <a:off x="5788491" y="2490607"/>
            <a:ext cx="172354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200" b="1" u="sng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Pairwise comparison</a:t>
            </a:r>
            <a:endParaRPr lang="en-GB" sz="1200" b="1" u="sng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TextovéPole 28">
            <a:extLst>
              <a:ext uri="{FF2B5EF4-FFF2-40B4-BE49-F238E27FC236}">
                <a16:creationId xmlns:a16="http://schemas.microsoft.com/office/drawing/2014/main" id="{87F457F0-F07D-4CA8-8755-B532EEED0648}"/>
              </a:ext>
            </a:extLst>
          </p:cNvPr>
          <p:cNvSpPr txBox="1"/>
          <p:nvPr>
            <p:custDataLst>
              <p:tags r:id="rId8"/>
            </p:custDataLst>
          </p:nvPr>
        </p:nvSpPr>
        <p:spPr>
          <a:xfrm>
            <a:off x="1656320" y="1228137"/>
            <a:ext cx="175150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1200" dirty="0">
                <a:latin typeface="Arial" panose="020B0604020202020204" pitchFamily="34" charset="0"/>
                <a:cs typeface="Arial" panose="020B0604020202020204" pitchFamily="34" charset="0"/>
              </a:rPr>
              <a:t>Kruskal-Wallis p</a:t>
            </a:r>
            <a:r>
              <a:rPr lang="cs-CZ" sz="1200" b="1" dirty="0">
                <a:latin typeface="Arial" panose="020B0604020202020204" pitchFamily="34" charset="0"/>
                <a:cs typeface="Arial" panose="020B0604020202020204" pitchFamily="34" charset="0"/>
              </a:rPr>
              <a:t>&lt;0.001</a:t>
            </a:r>
          </a:p>
        </p:txBody>
      </p:sp>
      <p:sp>
        <p:nvSpPr>
          <p:cNvPr id="30" name="TextovéPole 29">
            <a:extLst>
              <a:ext uri="{FF2B5EF4-FFF2-40B4-BE49-F238E27FC236}">
                <a16:creationId xmlns:a16="http://schemas.microsoft.com/office/drawing/2014/main" id="{5E2E277D-AA39-401B-90A8-2D86A2CF9E96}"/>
              </a:ext>
            </a:extLst>
          </p:cNvPr>
          <p:cNvSpPr txBox="1"/>
          <p:nvPr>
            <p:custDataLst>
              <p:tags r:id="rId9"/>
            </p:custDataLst>
          </p:nvPr>
        </p:nvSpPr>
        <p:spPr>
          <a:xfrm>
            <a:off x="1656320" y="1424425"/>
            <a:ext cx="204564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i="1" dirty="0">
                <a:latin typeface="Arial" panose="020B0604020202020204" pitchFamily="34" charset="0"/>
                <a:cs typeface="Arial" panose="020B0604020202020204" pitchFamily="34" charset="0"/>
              </a:rPr>
              <a:t>Outliers up to 160 not shown.</a:t>
            </a:r>
          </a:p>
        </p:txBody>
      </p:sp>
    </p:spTree>
    <p:extLst>
      <p:ext uri="{BB962C8B-B14F-4D97-AF65-F5344CB8AC3E}">
        <p14:creationId xmlns:p14="http://schemas.microsoft.com/office/powerpoint/2010/main" val="13748035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kt 1">
            <a:extLst>
              <a:ext uri="{FF2B5EF4-FFF2-40B4-BE49-F238E27FC236}">
                <a16:creationId xmlns:a16="http://schemas.microsoft.com/office/drawing/2014/main" id="{75CA9A9C-FA9C-47E8-8D25-35327D6D020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04915104"/>
              </p:ext>
            </p:extLst>
          </p:nvPr>
        </p:nvGraphicFramePr>
        <p:xfrm>
          <a:off x="189079" y="96048"/>
          <a:ext cx="5548630" cy="637342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5" name="Prism 9" r:id="rId4" imgW="2349525" imgH="2698634" progId="Prism9.Document">
                  <p:embed/>
                </p:oleObj>
              </mc:Choice>
              <mc:Fallback>
                <p:oleObj name="Prism 9" r:id="rId4" imgW="2349525" imgH="2698634" progId="Prism9.Document">
                  <p:embed/>
                  <p:pic>
                    <p:nvPicPr>
                      <p:cNvPr id="2" name="Objekt 1">
                        <a:extLst>
                          <a:ext uri="{FF2B5EF4-FFF2-40B4-BE49-F238E27FC236}">
                            <a16:creationId xmlns:a16="http://schemas.microsoft.com/office/drawing/2014/main" id="{75CA9A9C-FA9C-47E8-8D25-35327D6D020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89079" y="96048"/>
                        <a:ext cx="5548630" cy="637342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TextovéPole 3">
            <a:extLst>
              <a:ext uri="{FF2B5EF4-FFF2-40B4-BE49-F238E27FC236}">
                <a16:creationId xmlns:a16="http://schemas.microsoft.com/office/drawing/2014/main" id="{E579368D-632F-41D6-A4A2-455A3C08C964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1126147" y="5730810"/>
            <a:ext cx="552411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Fig</a:t>
            </a:r>
            <a:r>
              <a:rPr lang="cs-CZ" sz="1400" b="1" dirty="0" err="1">
                <a:latin typeface="Arial" panose="020B0604020202020204" pitchFamily="34" charset="0"/>
                <a:cs typeface="Arial" panose="020B0604020202020204" pitchFamily="34" charset="0"/>
              </a:rPr>
              <a:t>ure</a:t>
            </a:r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400" b="1" dirty="0">
                <a:latin typeface="Arial" panose="020B0604020202020204" pitchFamily="34" charset="0"/>
                <a:cs typeface="Arial" panose="020B0604020202020204" pitchFamily="34" charset="0"/>
              </a:rPr>
              <a:t>3.</a:t>
            </a:r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400" dirty="0" err="1">
                <a:latin typeface="Arial" panose="020B0604020202020204" pitchFamily="34" charset="0"/>
                <a:cs typeface="Arial" panose="020B0604020202020204" pitchFamily="34" charset="0"/>
              </a:rPr>
              <a:t>Peak</a:t>
            </a:r>
            <a:r>
              <a:rPr lang="cs-CZ" sz="1400" dirty="0">
                <a:latin typeface="Arial" panose="020B0604020202020204" pitchFamily="34" charset="0"/>
                <a:cs typeface="Arial" panose="020B0604020202020204" pitchFamily="34" charset="0"/>
              </a:rPr>
              <a:t> (180min.) h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sTnT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values</a:t>
            </a:r>
            <a:r>
              <a:rPr lang="cs-CZ" sz="1400" dirty="0">
                <a:latin typeface="Arial" panose="020B0604020202020204" pitchFamily="34" charset="0"/>
                <a:cs typeface="Arial" panose="020B0604020202020204" pitchFamily="34" charset="0"/>
              </a:rPr>
              <a:t> (n=135)</a:t>
            </a:r>
          </a:p>
        </p:txBody>
      </p:sp>
    </p:spTree>
    <p:extLst>
      <p:ext uri="{BB962C8B-B14F-4D97-AF65-F5344CB8AC3E}">
        <p14:creationId xmlns:p14="http://schemas.microsoft.com/office/powerpoint/2010/main" val="27548305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cx1="http://schemas.microsoft.com/office/drawing/2015/9/8/chartex">
        <mc:Choice Requires="cx1">
          <p:graphicFrame>
            <p:nvGraphicFramePr>
              <p:cNvPr id="21" name="Graf 20">
                <a:extLst>
                  <a:ext uri="{FF2B5EF4-FFF2-40B4-BE49-F238E27FC236}">
                    <a16:creationId xmlns:a16="http://schemas.microsoft.com/office/drawing/2014/main" id="{D1B141FE-28BD-4A77-9102-C9D00F314FC7}"/>
                  </a:ext>
                </a:extLst>
              </p:cNvPr>
              <p:cNvGraphicFramePr/>
              <p:nvPr>
                <p:custDataLst>
                  <p:tags r:id="rId1"/>
                </p:custDataLst>
              </p:nvPr>
            </p:nvGraphicFramePr>
            <p:xfrm>
              <a:off x="1423915" y="1638300"/>
              <a:ext cx="7122391" cy="4029385"/>
            </p:xfrm>
            <a:graphic>
              <a:graphicData uri="http://schemas.microsoft.com/office/drawing/2014/chartex">
                <cx:chart xmlns:cx="http://schemas.microsoft.com/office/drawing/2014/chartex" xmlns:r="http://schemas.openxmlformats.org/officeDocument/2006/relationships" r:id="rId9"/>
              </a:graphicData>
            </a:graphic>
          </p:graphicFrame>
        </mc:Choice>
        <mc:Fallback xmlns="">
          <p:pic>
            <p:nvPicPr>
              <p:cNvPr id="21" name="Graf 20">
                <a:extLst>
                  <a:ext uri="{FF2B5EF4-FFF2-40B4-BE49-F238E27FC236}">
                    <a16:creationId xmlns:a16="http://schemas.microsoft.com/office/drawing/2014/main" id="{D1B141FE-28BD-4A77-9102-C9D00F314FC7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1423915" y="1638300"/>
                <a:ext cx="7122391" cy="4029385"/>
              </a:xfrm>
              <a:prstGeom prst="rect">
                <a:avLst/>
              </a:prstGeom>
            </p:spPr>
          </p:pic>
        </mc:Fallback>
      </mc:AlternateContent>
      <p:sp>
        <p:nvSpPr>
          <p:cNvPr id="22" name="TextovéPole 21">
            <a:extLst>
              <a:ext uri="{FF2B5EF4-FFF2-40B4-BE49-F238E27FC236}">
                <a16:creationId xmlns:a16="http://schemas.microsoft.com/office/drawing/2014/main" id="{4458B340-F939-4092-8DEF-D0654B514BEB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2620905" y="1716991"/>
            <a:ext cx="168828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1200" b="1" dirty="0">
                <a:latin typeface="Arial" panose="020B0604020202020204" pitchFamily="34" charset="0"/>
                <a:cs typeface="Arial" panose="020B0604020202020204" pitchFamily="34" charset="0"/>
              </a:rPr>
              <a:t>Sum</a:t>
            </a:r>
            <a:r>
              <a:rPr lang="en-GB" sz="12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200" b="1">
                <a:latin typeface="Arial" panose="020B0604020202020204" pitchFamily="34" charset="0"/>
                <a:cs typeface="Arial" panose="020B0604020202020204" pitchFamily="34" charset="0"/>
              </a:rPr>
              <a:t>of risk factors</a:t>
            </a:r>
            <a:r>
              <a:rPr lang="en-GB" sz="1200" b="1" dirty="0">
                <a:latin typeface="Arial" panose="020B0604020202020204" pitchFamily="34" charset="0"/>
                <a:cs typeface="Arial" panose="020B0604020202020204" pitchFamily="34" charset="0"/>
              </a:rPr>
              <a:t>*:</a:t>
            </a:r>
          </a:p>
        </p:txBody>
      </p:sp>
      <p:sp>
        <p:nvSpPr>
          <p:cNvPr id="23" name="TextovéPole 22">
            <a:extLst>
              <a:ext uri="{FF2B5EF4-FFF2-40B4-BE49-F238E27FC236}">
                <a16:creationId xmlns:a16="http://schemas.microsoft.com/office/drawing/2014/main" id="{D35A75A1-7BDE-49E7-B214-E07A66B800F9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2468559" y="5774730"/>
            <a:ext cx="581977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>
                <a:latin typeface="Arial" panose="020B0604020202020204" pitchFamily="34" charset="0"/>
                <a:cs typeface="Arial" panose="020B0604020202020204" pitchFamily="34" charset="0"/>
              </a:rPr>
              <a:t>*Risk factors</a:t>
            </a:r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: smoking, </a:t>
            </a:r>
            <a:r>
              <a:rPr lang="en-GB" sz="1100">
                <a:latin typeface="Arial" panose="020B0604020202020204" pitchFamily="34" charset="0"/>
                <a:cs typeface="Arial" panose="020B0604020202020204" pitchFamily="34" charset="0"/>
              </a:rPr>
              <a:t>family history, hypertension, hypercholesterolemia</a:t>
            </a:r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sp>
        <p:nvSpPr>
          <p:cNvPr id="24" name="TextovéPole 23">
            <a:extLst>
              <a:ext uri="{FF2B5EF4-FFF2-40B4-BE49-F238E27FC236}">
                <a16:creationId xmlns:a16="http://schemas.microsoft.com/office/drawing/2014/main" id="{A6585070-AB82-4056-8E27-ACDEC7668C4D}"/>
              </a:ext>
            </a:extLst>
          </p:cNvPr>
          <p:cNvSpPr txBox="1"/>
          <p:nvPr>
            <p:custDataLst>
              <p:tags r:id="rId4"/>
            </p:custDataLst>
          </p:nvPr>
        </p:nvSpPr>
        <p:spPr>
          <a:xfrm>
            <a:off x="2747959" y="5002509"/>
            <a:ext cx="74251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1200" dirty="0"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=0</a:t>
            </a:r>
            <a:r>
              <a:rPr lang="cs-CZ" sz="12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436</a:t>
            </a:r>
            <a:endParaRPr lang="cs-CZ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TextovéPole 24">
            <a:extLst>
              <a:ext uri="{FF2B5EF4-FFF2-40B4-BE49-F238E27FC236}">
                <a16:creationId xmlns:a16="http://schemas.microsoft.com/office/drawing/2014/main" id="{49468FCC-364B-4E62-9B61-5A4817CFBF0E}"/>
              </a:ext>
            </a:extLst>
          </p:cNvPr>
          <p:cNvSpPr txBox="1"/>
          <p:nvPr>
            <p:custDataLst>
              <p:tags r:id="rId5"/>
            </p:custDataLst>
          </p:nvPr>
        </p:nvSpPr>
        <p:spPr>
          <a:xfrm>
            <a:off x="4889842" y="5002509"/>
            <a:ext cx="73109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1200" dirty="0"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=0</a:t>
            </a:r>
            <a:r>
              <a:rPr lang="cs-CZ" sz="12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211</a:t>
            </a:r>
            <a:endParaRPr lang="cs-CZ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TextovéPole 25">
            <a:extLst>
              <a:ext uri="{FF2B5EF4-FFF2-40B4-BE49-F238E27FC236}">
                <a16:creationId xmlns:a16="http://schemas.microsoft.com/office/drawing/2014/main" id="{C660385E-8F25-4791-8B8E-A002385CCE54}"/>
              </a:ext>
            </a:extLst>
          </p:cNvPr>
          <p:cNvSpPr txBox="1"/>
          <p:nvPr>
            <p:custDataLst>
              <p:tags r:id="rId6"/>
            </p:custDataLst>
          </p:nvPr>
        </p:nvSpPr>
        <p:spPr>
          <a:xfrm>
            <a:off x="7033011" y="5002510"/>
            <a:ext cx="74251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1200" dirty="0"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=0</a:t>
            </a:r>
            <a:r>
              <a:rPr lang="cs-CZ" sz="12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917</a:t>
            </a:r>
            <a:endParaRPr lang="cs-CZ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TextovéPole 26">
            <a:extLst>
              <a:ext uri="{FF2B5EF4-FFF2-40B4-BE49-F238E27FC236}">
                <a16:creationId xmlns:a16="http://schemas.microsoft.com/office/drawing/2014/main" id="{4C648907-F4EE-4EB8-AAA2-82414FD36ED0}"/>
              </a:ext>
            </a:extLst>
          </p:cNvPr>
          <p:cNvSpPr txBox="1"/>
          <p:nvPr>
            <p:custDataLst>
              <p:tags r:id="rId7"/>
            </p:custDataLst>
          </p:nvPr>
        </p:nvSpPr>
        <p:spPr>
          <a:xfrm>
            <a:off x="1783993" y="6291049"/>
            <a:ext cx="732009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Fig</a:t>
            </a:r>
            <a:r>
              <a:rPr lang="cs-CZ" sz="1400" b="1">
                <a:latin typeface="Arial" panose="020B0604020202020204" pitchFamily="34" charset="0"/>
                <a:cs typeface="Arial" panose="020B0604020202020204" pitchFamily="34" charset="0"/>
              </a:rPr>
              <a:t>ure</a:t>
            </a:r>
            <a:r>
              <a:rPr lang="en-US" sz="1400" b="1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400" b="1" dirty="0">
                <a:latin typeface="Arial" panose="020B0604020202020204" pitchFamily="34" charset="0"/>
                <a:cs typeface="Arial" panose="020B0604020202020204" pitchFamily="34" charset="0"/>
              </a:rPr>
              <a:t>4.</a:t>
            </a:r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Association of baseline 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hsTnT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and number of risk factors in women and men</a:t>
            </a:r>
          </a:p>
        </p:txBody>
      </p:sp>
    </p:spTree>
    <p:extLst>
      <p:ext uri="{BB962C8B-B14F-4D97-AF65-F5344CB8AC3E}">
        <p14:creationId xmlns:p14="http://schemas.microsoft.com/office/powerpoint/2010/main" val="3233698590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FAB_RESIZEMODE" val="1"/>
  <p:tag name="SLIDEFAB_SHAPECONDITIONMETACTIONDELETE" val="False"/>
  <p:tag name="SLIDEFAB_EXPORTMODE" val="7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FAB_RESIZEMODE" val="1"/>
  <p:tag name="SLIDEFAB_EXPORTMODE" val="4"/>
  <p:tag name="SLIDEFAB_SHAPECONDITIONMETACTIONDELETE" val="True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FAB_RESIZEMODE" val="1"/>
  <p:tag name="SLIDEFAB_EXPORTMODE" val="4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FAB_RESIZEMODE" val="1"/>
  <p:tag name="SLIDEFAB_EXPORTMODE" val="7"/>
  <p:tag name="SLIDEFAB_SHAPECONDITIONMETACTIONDELETE" val="False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FAB_RESIZEMODE" val="1"/>
  <p:tag name="SLIDEFAB_EXPORTMODE" val="4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FAB_RESIZEMODE" val="2"/>
  <p:tag name="SLIDEFAB_EXPORTMODE" val="2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FAB_RESIZEMODE" val="1"/>
  <p:tag name="SLIDEFAB_EXPORTMODE" val="4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FAB_RESIZEMODE" val="2"/>
  <p:tag name="SLIDEFAB_EXPORTMODE" val="2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FAB_RESIZEMODE" val="1"/>
  <p:tag name="SLIDEFAB_EXPORTMODE" val="4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FAB_RESIZEMODE" val="1"/>
  <p:tag name="SLIDEFAB_EXPORTMODE" val="4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FAB_SHAPECONDITIONMETACTIONDELETE" val="True"/>
  <p:tag name="SLIDEFAB_RESIZEMODE" val="1"/>
  <p:tag name="SLIDEFAB_EXPORTMODE" val="4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FAB_RESIZEMODE" val="1"/>
  <p:tag name="SLIDEFAB_SHAPECONDITIONMETACTIONDELETE" val="True"/>
  <p:tag name="SLIDEFAB_EXPORTMODE" val="4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FAB_RESIZEMODE" val="1"/>
  <p:tag name="SLIDEFAB_EXPORTMODE" val="4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FAB_RESIZEMODE" val="1"/>
  <p:tag name="SLIDEFAB_EXPORTMODE" val="4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FAB_RESIZEMODE" val="1"/>
  <p:tag name="SLIDEFAB_EXPORTMODE" val="7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FAB_RESIZEMODE" val="1"/>
  <p:tag name="SLIDEFAB_EXPORTMODE" val="4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FAB_RESIZEMODE" val="1"/>
  <p:tag name="SLIDEFAB_EXPORTMODE" val="4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FAB_RESIZEMODE" val="1"/>
  <p:tag name="SLIDEFAB_EXPORTMODE" val="4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FAB_EXPORTMODE" val="4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FAB_EXPORTMODE" val="4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FAB_RESIZEMODE" val="1"/>
  <p:tag name="SLIDEFAB_EXPORTMODE" val="4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FAB_RESIZEMODE" val="1"/>
  <p:tag name="SLIDEFAB_EXPORTMODE" val="4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FAB_EXPORTMODE" val="4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FAB_RESIZEMODE" val="1"/>
  <p:tag name="SLIDEFAB_EXPORTMODE" val="4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FAB_RESIZEMODE" val="1"/>
  <p:tag name="SLIDEFAB_EXPORTMODE" val="4"/>
  <p:tag name="SLIDEFAB_SHAPECONDITIONMETACTIONDELETE" val="True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FAB_RESIZEMODE" val="1"/>
  <p:tag name="SLIDEFAB_EXPORTMODE" val="4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FAB_RESIZEMODE" val="1"/>
  <p:tag name="SLIDEFAB_EXPORTMODE" val="4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FAB_RESIZEMODE" val="1"/>
  <p:tag name="SLIDEFAB_EXPORTMODE" val="4"/>
</p:tagLst>
</file>

<file path=ppt/theme/theme1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2030</TotalTime>
  <Words>206</Words>
  <Application>Microsoft Office PowerPoint</Application>
  <PresentationFormat>Širokoúhlá obrazovka</PresentationFormat>
  <Paragraphs>44</Paragraphs>
  <Slides>4</Slides>
  <Notes>0</Notes>
  <HiddenSlides>0</HiddenSlides>
  <MMClips>0</MMClips>
  <ScaleCrop>false</ScaleCrop>
  <HeadingPairs>
    <vt:vector size="8" baseType="variant">
      <vt:variant>
        <vt:lpstr>Použitá písma</vt:lpstr>
      </vt:variant>
      <vt:variant>
        <vt:i4>3</vt:i4>
      </vt:variant>
      <vt:variant>
        <vt:lpstr>Motiv</vt:lpstr>
      </vt:variant>
      <vt:variant>
        <vt:i4>1</vt:i4>
      </vt:variant>
      <vt:variant>
        <vt:lpstr>Vložené servery OLE</vt:lpstr>
      </vt:variant>
      <vt:variant>
        <vt:i4>1</vt:i4>
      </vt:variant>
      <vt:variant>
        <vt:lpstr>Nadpisy snímků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Motiv Office</vt:lpstr>
      <vt:lpstr>Prism 9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Karel Medilek</dc:creator>
  <cp:lastModifiedBy>Karel Medilek</cp:lastModifiedBy>
  <cp:revision>19</cp:revision>
  <dcterms:created xsi:type="dcterms:W3CDTF">2021-07-25T19:02:55Z</dcterms:created>
  <dcterms:modified xsi:type="dcterms:W3CDTF">2022-02-27T18:51:27Z</dcterms:modified>
</cp:coreProperties>
</file>